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56"/>
  </p:notesMasterIdLst>
  <p:sldIdLst>
    <p:sldId id="422" r:id="rId2"/>
    <p:sldId id="456" r:id="rId3"/>
    <p:sldId id="452" r:id="rId4"/>
    <p:sldId id="274" r:id="rId5"/>
    <p:sldId id="258" r:id="rId6"/>
    <p:sldId id="259" r:id="rId7"/>
    <p:sldId id="386" r:id="rId8"/>
    <p:sldId id="390" r:id="rId9"/>
    <p:sldId id="453" r:id="rId10"/>
    <p:sldId id="459" r:id="rId11"/>
    <p:sldId id="455" r:id="rId12"/>
    <p:sldId id="458" r:id="rId13"/>
    <p:sldId id="454" r:id="rId14"/>
    <p:sldId id="381" r:id="rId15"/>
    <p:sldId id="382" r:id="rId16"/>
    <p:sldId id="383" r:id="rId17"/>
    <p:sldId id="384" r:id="rId18"/>
    <p:sldId id="385" r:id="rId19"/>
    <p:sldId id="389" r:id="rId20"/>
    <p:sldId id="354" r:id="rId21"/>
    <p:sldId id="321" r:id="rId22"/>
    <p:sldId id="429" r:id="rId23"/>
    <p:sldId id="391" r:id="rId24"/>
    <p:sldId id="388" r:id="rId25"/>
    <p:sldId id="268" r:id="rId26"/>
    <p:sldId id="269" r:id="rId27"/>
    <p:sldId id="270" r:id="rId28"/>
    <p:sldId id="457" r:id="rId29"/>
    <p:sldId id="563" r:id="rId30"/>
    <p:sldId id="564" r:id="rId31"/>
    <p:sldId id="546" r:id="rId32"/>
    <p:sldId id="478" r:id="rId33"/>
    <p:sldId id="551" r:id="rId34"/>
    <p:sldId id="552" r:id="rId35"/>
    <p:sldId id="445" r:id="rId36"/>
    <p:sldId id="447" r:id="rId37"/>
    <p:sldId id="446" r:id="rId38"/>
    <p:sldId id="565" r:id="rId39"/>
    <p:sldId id="451" r:id="rId40"/>
    <p:sldId id="448" r:id="rId41"/>
    <p:sldId id="449" r:id="rId42"/>
    <p:sldId id="393" r:id="rId43"/>
    <p:sldId id="394" r:id="rId44"/>
    <p:sldId id="396" r:id="rId45"/>
    <p:sldId id="418" r:id="rId46"/>
    <p:sldId id="395" r:id="rId47"/>
    <p:sldId id="397" r:id="rId48"/>
    <p:sldId id="399" r:id="rId49"/>
    <p:sldId id="398" r:id="rId50"/>
    <p:sldId id="400" r:id="rId51"/>
    <p:sldId id="401" r:id="rId52"/>
    <p:sldId id="403" r:id="rId53"/>
    <p:sldId id="416" r:id="rId54"/>
    <p:sldId id="421"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p:restoredTop sz="75660"/>
  </p:normalViewPr>
  <p:slideViewPr>
    <p:cSldViewPr snapToGrid="0" snapToObjects="1">
      <p:cViewPr varScale="1">
        <p:scale>
          <a:sx n="66" d="100"/>
          <a:sy n="66" d="100"/>
        </p:scale>
        <p:origin x="9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91C2A6-2871-402D-AB5A-2BA45E44BD4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08FFF41-DA27-41D1-A5BA-A4C01F477C2D}">
      <dgm:prSet>
        <dgm:style>
          <a:lnRef idx="1">
            <a:schemeClr val="accent3"/>
          </a:lnRef>
          <a:fillRef idx="2">
            <a:schemeClr val="accent3"/>
          </a:fillRef>
          <a:effectRef idx="1">
            <a:schemeClr val="accent3"/>
          </a:effectRef>
          <a:fontRef idx="minor">
            <a:schemeClr val="dk1"/>
          </a:fontRef>
        </dgm:style>
      </dgm:prSet>
      <dgm:spPr/>
      <dgm:t>
        <a:bodyPr/>
        <a:lstStyle/>
        <a:p>
          <a:pPr rtl="0"/>
          <a:r>
            <a:rPr lang="en-US" dirty="0"/>
            <a:t>Data Preparation</a:t>
          </a:r>
        </a:p>
      </dgm:t>
    </dgm:pt>
    <dgm:pt modelId="{989ABDFD-102C-4167-A173-E8CA5C56BB4C}" type="parTrans" cxnId="{70349213-1809-42B4-A3C1-96A6706359CD}">
      <dgm:prSet/>
      <dgm:spPr/>
      <dgm:t>
        <a:bodyPr/>
        <a:lstStyle/>
        <a:p>
          <a:endParaRPr lang="en-US"/>
        </a:p>
      </dgm:t>
    </dgm:pt>
    <dgm:pt modelId="{A1CA5C4D-B3DF-4193-8533-4EF6299B4E9D}" type="sibTrans" cxnId="{70349213-1809-42B4-A3C1-96A6706359CD}">
      <dgm:prSet/>
      <dgm:spPr/>
      <dgm:t>
        <a:bodyPr/>
        <a:lstStyle/>
        <a:p>
          <a:endParaRPr lang="en-US"/>
        </a:p>
      </dgm:t>
    </dgm:pt>
    <dgm:pt modelId="{C7551DDA-D42E-4015-92BD-383CF785B291}">
      <dgm:prSet>
        <dgm:style>
          <a:lnRef idx="1">
            <a:schemeClr val="accent3"/>
          </a:lnRef>
          <a:fillRef idx="2">
            <a:schemeClr val="accent3"/>
          </a:fillRef>
          <a:effectRef idx="1">
            <a:schemeClr val="accent3"/>
          </a:effectRef>
          <a:fontRef idx="minor">
            <a:schemeClr val="dk1"/>
          </a:fontRef>
        </dgm:style>
      </dgm:prSet>
      <dgm:spPr/>
      <dgm:t>
        <a:bodyPr/>
        <a:lstStyle/>
        <a:p>
          <a:pPr rtl="0"/>
          <a:r>
            <a:rPr lang="en-US" dirty="0"/>
            <a:t>Exploratory Analysis</a:t>
          </a:r>
        </a:p>
      </dgm:t>
    </dgm:pt>
    <dgm:pt modelId="{1DBC88DF-B6E7-4063-9F0B-A68C262305E0}" type="parTrans" cxnId="{433F1672-B733-40FB-A476-D7D2DCF9EE3C}">
      <dgm:prSet/>
      <dgm:spPr/>
      <dgm:t>
        <a:bodyPr/>
        <a:lstStyle/>
        <a:p>
          <a:endParaRPr lang="en-US"/>
        </a:p>
      </dgm:t>
    </dgm:pt>
    <dgm:pt modelId="{00E531BB-F4DF-4920-8537-97B07DC0245E}" type="sibTrans" cxnId="{433F1672-B733-40FB-A476-D7D2DCF9EE3C}">
      <dgm:prSet/>
      <dgm:spPr/>
      <dgm:t>
        <a:bodyPr/>
        <a:lstStyle/>
        <a:p>
          <a:endParaRPr lang="en-US"/>
        </a:p>
      </dgm:t>
    </dgm:pt>
    <dgm:pt modelId="{7D478F33-7338-4863-BF44-2766F256A9F8}">
      <dgm:prSet>
        <dgm:style>
          <a:lnRef idx="1">
            <a:schemeClr val="accent3"/>
          </a:lnRef>
          <a:fillRef idx="2">
            <a:schemeClr val="accent3"/>
          </a:fillRef>
          <a:effectRef idx="1">
            <a:schemeClr val="accent3"/>
          </a:effectRef>
          <a:fontRef idx="minor">
            <a:schemeClr val="dk1"/>
          </a:fontRef>
        </dgm:style>
      </dgm:prSet>
      <dgm:spPr/>
      <dgm:t>
        <a:bodyPr/>
        <a:lstStyle/>
        <a:p>
          <a:pPr rtl="0"/>
          <a:r>
            <a:rPr lang="en-US" dirty="0"/>
            <a:t>Inference / Prediction</a:t>
          </a:r>
        </a:p>
      </dgm:t>
    </dgm:pt>
    <dgm:pt modelId="{18F50A71-0932-4079-80EC-D02F2DD3A34E}" type="parTrans" cxnId="{CF4F9687-AF17-43A0-83CC-CC83231D1E94}">
      <dgm:prSet/>
      <dgm:spPr/>
      <dgm:t>
        <a:bodyPr/>
        <a:lstStyle/>
        <a:p>
          <a:endParaRPr lang="en-US"/>
        </a:p>
      </dgm:t>
    </dgm:pt>
    <dgm:pt modelId="{7D6930DD-FC59-4A1C-BDC7-22A7C9F57831}" type="sibTrans" cxnId="{CF4F9687-AF17-43A0-83CC-CC83231D1E94}">
      <dgm:prSet/>
      <dgm:spPr/>
      <dgm:t>
        <a:bodyPr/>
        <a:lstStyle/>
        <a:p>
          <a:endParaRPr lang="en-US"/>
        </a:p>
      </dgm:t>
    </dgm:pt>
    <dgm:pt modelId="{FBA3C6A5-EE37-4991-AF49-838163073098}">
      <dgm:prSet>
        <dgm:style>
          <a:lnRef idx="1">
            <a:schemeClr val="accent3"/>
          </a:lnRef>
          <a:fillRef idx="2">
            <a:schemeClr val="accent3"/>
          </a:fillRef>
          <a:effectRef idx="1">
            <a:schemeClr val="accent3"/>
          </a:effectRef>
          <a:fontRef idx="minor">
            <a:schemeClr val="dk1"/>
          </a:fontRef>
        </dgm:style>
      </dgm:prSet>
      <dgm:spPr/>
      <dgm:t>
        <a:bodyPr/>
        <a:lstStyle/>
        <a:p>
          <a:pPr rtl="0"/>
          <a:r>
            <a:rPr lang="en-US" dirty="0"/>
            <a:t>Results Communication</a:t>
          </a:r>
        </a:p>
      </dgm:t>
    </dgm:pt>
    <dgm:pt modelId="{9A673DFD-A8B4-44CB-A21C-3F2576F7DE19}" type="parTrans" cxnId="{CFEB3287-8EFA-4E19-977E-5AEFB0D8C7BD}">
      <dgm:prSet/>
      <dgm:spPr/>
      <dgm:t>
        <a:bodyPr/>
        <a:lstStyle/>
        <a:p>
          <a:endParaRPr lang="en-US"/>
        </a:p>
      </dgm:t>
    </dgm:pt>
    <dgm:pt modelId="{CEF25921-2D88-4B6A-A57C-7BF43BA90DE3}" type="sibTrans" cxnId="{CFEB3287-8EFA-4E19-977E-5AEFB0D8C7BD}">
      <dgm:prSet/>
      <dgm:spPr/>
      <dgm:t>
        <a:bodyPr/>
        <a:lstStyle/>
        <a:p>
          <a:endParaRPr lang="en-US"/>
        </a:p>
      </dgm:t>
    </dgm:pt>
    <dgm:pt modelId="{9C3C24DE-991E-4891-BE0C-D7A49B78AD1A}">
      <dgm:prSet>
        <dgm:style>
          <a:lnRef idx="1">
            <a:schemeClr val="accent3"/>
          </a:lnRef>
          <a:fillRef idx="2">
            <a:schemeClr val="accent3"/>
          </a:fillRef>
          <a:effectRef idx="1">
            <a:schemeClr val="accent3"/>
          </a:effectRef>
          <a:fontRef idx="minor">
            <a:schemeClr val="dk1"/>
          </a:fontRef>
        </dgm:style>
      </dgm:prSet>
      <dgm:spPr/>
      <dgm:t>
        <a:bodyPr/>
        <a:lstStyle/>
        <a:p>
          <a:pPr rtl="0"/>
          <a:r>
            <a:rPr lang="en-US" dirty="0"/>
            <a:t>Solution Implementation</a:t>
          </a:r>
        </a:p>
      </dgm:t>
    </dgm:pt>
    <dgm:pt modelId="{E9B3597D-A7C6-43B4-AE34-7DE8B859593C}" type="parTrans" cxnId="{6254A587-9A45-4AE3-A929-38C2DD811684}">
      <dgm:prSet/>
      <dgm:spPr/>
      <dgm:t>
        <a:bodyPr/>
        <a:lstStyle/>
        <a:p>
          <a:endParaRPr lang="en-US"/>
        </a:p>
      </dgm:t>
    </dgm:pt>
    <dgm:pt modelId="{6FF906B4-2C27-47FD-9C2C-C389E71EFF9C}" type="sibTrans" cxnId="{6254A587-9A45-4AE3-A929-38C2DD811684}">
      <dgm:prSet/>
      <dgm:spPr/>
      <dgm:t>
        <a:bodyPr/>
        <a:lstStyle/>
        <a:p>
          <a:endParaRPr lang="en-US"/>
        </a:p>
      </dgm:t>
    </dgm:pt>
    <dgm:pt modelId="{92E3D8AD-3AC1-44F7-8369-E00D69D6A865}" type="pres">
      <dgm:prSet presAssocID="{7691C2A6-2871-402D-AB5A-2BA45E44BD4C}" presName="CompostProcess" presStyleCnt="0">
        <dgm:presLayoutVars>
          <dgm:dir/>
          <dgm:resizeHandles val="exact"/>
        </dgm:presLayoutVars>
      </dgm:prSet>
      <dgm:spPr/>
    </dgm:pt>
    <dgm:pt modelId="{12DA0AA6-DF3C-4723-9D13-DED774DD7C78}" type="pres">
      <dgm:prSet presAssocID="{7691C2A6-2871-402D-AB5A-2BA45E44BD4C}" presName="arrow" presStyleLbl="bgShp" presStyleIdx="0" presStyleCnt="1"/>
      <dgm:spPr/>
    </dgm:pt>
    <dgm:pt modelId="{FD42E27D-6C04-46D1-AECE-350D80FD407F}" type="pres">
      <dgm:prSet presAssocID="{7691C2A6-2871-402D-AB5A-2BA45E44BD4C}" presName="linearProcess" presStyleCnt="0"/>
      <dgm:spPr/>
    </dgm:pt>
    <dgm:pt modelId="{4AF21CCC-FF23-48FD-B5AF-D3C06D15A385}" type="pres">
      <dgm:prSet presAssocID="{008FFF41-DA27-41D1-A5BA-A4C01F477C2D}" presName="textNode" presStyleLbl="node1" presStyleIdx="0" presStyleCnt="5">
        <dgm:presLayoutVars>
          <dgm:bulletEnabled val="1"/>
        </dgm:presLayoutVars>
      </dgm:prSet>
      <dgm:spPr/>
    </dgm:pt>
    <dgm:pt modelId="{47A0EDE8-AD53-4AD5-B93E-C06B6CC675CD}" type="pres">
      <dgm:prSet presAssocID="{A1CA5C4D-B3DF-4193-8533-4EF6299B4E9D}" presName="sibTrans" presStyleCnt="0"/>
      <dgm:spPr/>
    </dgm:pt>
    <dgm:pt modelId="{2D78E0D6-6A15-408D-958C-7567809FDE51}" type="pres">
      <dgm:prSet presAssocID="{C7551DDA-D42E-4015-92BD-383CF785B291}" presName="textNode" presStyleLbl="node1" presStyleIdx="1" presStyleCnt="5">
        <dgm:presLayoutVars>
          <dgm:bulletEnabled val="1"/>
        </dgm:presLayoutVars>
      </dgm:prSet>
      <dgm:spPr/>
    </dgm:pt>
    <dgm:pt modelId="{33F19B79-EF0B-457A-B27C-1C7273F7E8EE}" type="pres">
      <dgm:prSet presAssocID="{00E531BB-F4DF-4920-8537-97B07DC0245E}" presName="sibTrans" presStyleCnt="0"/>
      <dgm:spPr/>
    </dgm:pt>
    <dgm:pt modelId="{9DEDD62D-69EF-43AF-A2E3-8AB5D1AE505A}" type="pres">
      <dgm:prSet presAssocID="{7D478F33-7338-4863-BF44-2766F256A9F8}" presName="textNode" presStyleLbl="node1" presStyleIdx="2" presStyleCnt="5">
        <dgm:presLayoutVars>
          <dgm:bulletEnabled val="1"/>
        </dgm:presLayoutVars>
      </dgm:prSet>
      <dgm:spPr/>
    </dgm:pt>
    <dgm:pt modelId="{7112A9E3-D0D4-4866-B6BE-4C6131531DAA}" type="pres">
      <dgm:prSet presAssocID="{7D6930DD-FC59-4A1C-BDC7-22A7C9F57831}" presName="sibTrans" presStyleCnt="0"/>
      <dgm:spPr/>
    </dgm:pt>
    <dgm:pt modelId="{30B76BF5-3E50-4681-89F6-D2CC212E1162}" type="pres">
      <dgm:prSet presAssocID="{9C3C24DE-991E-4891-BE0C-D7A49B78AD1A}" presName="textNode" presStyleLbl="node1" presStyleIdx="3" presStyleCnt="5">
        <dgm:presLayoutVars>
          <dgm:bulletEnabled val="1"/>
        </dgm:presLayoutVars>
      </dgm:prSet>
      <dgm:spPr/>
    </dgm:pt>
    <dgm:pt modelId="{E1839AED-3264-4D19-9DE6-115A56E444A2}" type="pres">
      <dgm:prSet presAssocID="{6FF906B4-2C27-47FD-9C2C-C389E71EFF9C}" presName="sibTrans" presStyleCnt="0"/>
      <dgm:spPr/>
    </dgm:pt>
    <dgm:pt modelId="{E1D5938E-132C-4246-9682-371AAB71658F}" type="pres">
      <dgm:prSet presAssocID="{FBA3C6A5-EE37-4991-AF49-838163073098}" presName="textNode" presStyleLbl="node1" presStyleIdx="4" presStyleCnt="5">
        <dgm:presLayoutVars>
          <dgm:bulletEnabled val="1"/>
        </dgm:presLayoutVars>
      </dgm:prSet>
      <dgm:spPr/>
    </dgm:pt>
  </dgm:ptLst>
  <dgm:cxnLst>
    <dgm:cxn modelId="{C5E03B07-344E-48F3-B37B-CD76543DE2DA}" type="presOf" srcId="{C7551DDA-D42E-4015-92BD-383CF785B291}" destId="{2D78E0D6-6A15-408D-958C-7567809FDE51}" srcOrd="0" destOrd="0" presId="urn:microsoft.com/office/officeart/2005/8/layout/hProcess9"/>
    <dgm:cxn modelId="{70349213-1809-42B4-A3C1-96A6706359CD}" srcId="{7691C2A6-2871-402D-AB5A-2BA45E44BD4C}" destId="{008FFF41-DA27-41D1-A5BA-A4C01F477C2D}" srcOrd="0" destOrd="0" parTransId="{989ABDFD-102C-4167-A173-E8CA5C56BB4C}" sibTransId="{A1CA5C4D-B3DF-4193-8533-4EF6299B4E9D}"/>
    <dgm:cxn modelId="{5C812E16-7435-4F9C-A647-A9329E70944C}" type="presOf" srcId="{7D478F33-7338-4863-BF44-2766F256A9F8}" destId="{9DEDD62D-69EF-43AF-A2E3-8AB5D1AE505A}" srcOrd="0" destOrd="0" presId="urn:microsoft.com/office/officeart/2005/8/layout/hProcess9"/>
    <dgm:cxn modelId="{C1EB242E-6D5F-49A9-9E63-1E5C44494502}" type="presOf" srcId="{7691C2A6-2871-402D-AB5A-2BA45E44BD4C}" destId="{92E3D8AD-3AC1-44F7-8369-E00D69D6A865}" srcOrd="0" destOrd="0" presId="urn:microsoft.com/office/officeart/2005/8/layout/hProcess9"/>
    <dgm:cxn modelId="{FF88B237-2B66-4583-A85B-58532DE7763E}" type="presOf" srcId="{FBA3C6A5-EE37-4991-AF49-838163073098}" destId="{E1D5938E-132C-4246-9682-371AAB71658F}" srcOrd="0" destOrd="0" presId="urn:microsoft.com/office/officeart/2005/8/layout/hProcess9"/>
    <dgm:cxn modelId="{433F1672-B733-40FB-A476-D7D2DCF9EE3C}" srcId="{7691C2A6-2871-402D-AB5A-2BA45E44BD4C}" destId="{C7551DDA-D42E-4015-92BD-383CF785B291}" srcOrd="1" destOrd="0" parTransId="{1DBC88DF-B6E7-4063-9F0B-A68C262305E0}" sibTransId="{00E531BB-F4DF-4920-8537-97B07DC0245E}"/>
    <dgm:cxn modelId="{F498A07D-0B0C-4CED-A9DC-B8CEDE850526}" type="presOf" srcId="{9C3C24DE-991E-4891-BE0C-D7A49B78AD1A}" destId="{30B76BF5-3E50-4681-89F6-D2CC212E1162}" srcOrd="0" destOrd="0" presId="urn:microsoft.com/office/officeart/2005/8/layout/hProcess9"/>
    <dgm:cxn modelId="{CFEB3287-8EFA-4E19-977E-5AEFB0D8C7BD}" srcId="{7691C2A6-2871-402D-AB5A-2BA45E44BD4C}" destId="{FBA3C6A5-EE37-4991-AF49-838163073098}" srcOrd="4" destOrd="0" parTransId="{9A673DFD-A8B4-44CB-A21C-3F2576F7DE19}" sibTransId="{CEF25921-2D88-4B6A-A57C-7BF43BA90DE3}"/>
    <dgm:cxn modelId="{CF4F9687-AF17-43A0-83CC-CC83231D1E94}" srcId="{7691C2A6-2871-402D-AB5A-2BA45E44BD4C}" destId="{7D478F33-7338-4863-BF44-2766F256A9F8}" srcOrd="2" destOrd="0" parTransId="{18F50A71-0932-4079-80EC-D02F2DD3A34E}" sibTransId="{7D6930DD-FC59-4A1C-BDC7-22A7C9F57831}"/>
    <dgm:cxn modelId="{6254A587-9A45-4AE3-A929-38C2DD811684}" srcId="{7691C2A6-2871-402D-AB5A-2BA45E44BD4C}" destId="{9C3C24DE-991E-4891-BE0C-D7A49B78AD1A}" srcOrd="3" destOrd="0" parTransId="{E9B3597D-A7C6-43B4-AE34-7DE8B859593C}" sibTransId="{6FF906B4-2C27-47FD-9C2C-C389E71EFF9C}"/>
    <dgm:cxn modelId="{9AB6B8A6-2700-429D-9E6C-0B2509FAFE4D}" type="presOf" srcId="{008FFF41-DA27-41D1-A5BA-A4C01F477C2D}" destId="{4AF21CCC-FF23-48FD-B5AF-D3C06D15A385}" srcOrd="0" destOrd="0" presId="urn:microsoft.com/office/officeart/2005/8/layout/hProcess9"/>
    <dgm:cxn modelId="{442486D3-8A7B-4EFC-BEE3-96C5000348AD}" type="presParOf" srcId="{92E3D8AD-3AC1-44F7-8369-E00D69D6A865}" destId="{12DA0AA6-DF3C-4723-9D13-DED774DD7C78}" srcOrd="0" destOrd="0" presId="urn:microsoft.com/office/officeart/2005/8/layout/hProcess9"/>
    <dgm:cxn modelId="{5AA18789-CE93-4D01-A472-973939EAD083}" type="presParOf" srcId="{92E3D8AD-3AC1-44F7-8369-E00D69D6A865}" destId="{FD42E27D-6C04-46D1-AECE-350D80FD407F}" srcOrd="1" destOrd="0" presId="urn:microsoft.com/office/officeart/2005/8/layout/hProcess9"/>
    <dgm:cxn modelId="{A03C5F51-EA2C-4576-9310-AA00398F7C8A}" type="presParOf" srcId="{FD42E27D-6C04-46D1-AECE-350D80FD407F}" destId="{4AF21CCC-FF23-48FD-B5AF-D3C06D15A385}" srcOrd="0" destOrd="0" presId="urn:microsoft.com/office/officeart/2005/8/layout/hProcess9"/>
    <dgm:cxn modelId="{A21869BF-54D1-4835-8965-E5685926D6AF}" type="presParOf" srcId="{FD42E27D-6C04-46D1-AECE-350D80FD407F}" destId="{47A0EDE8-AD53-4AD5-B93E-C06B6CC675CD}" srcOrd="1" destOrd="0" presId="urn:microsoft.com/office/officeart/2005/8/layout/hProcess9"/>
    <dgm:cxn modelId="{5BAA479F-A8E2-4AF9-8EEA-9318D8C8615D}" type="presParOf" srcId="{FD42E27D-6C04-46D1-AECE-350D80FD407F}" destId="{2D78E0D6-6A15-408D-958C-7567809FDE51}" srcOrd="2" destOrd="0" presId="urn:microsoft.com/office/officeart/2005/8/layout/hProcess9"/>
    <dgm:cxn modelId="{EE598C0F-A74D-4AAC-8893-25C33ACB0134}" type="presParOf" srcId="{FD42E27D-6C04-46D1-AECE-350D80FD407F}" destId="{33F19B79-EF0B-457A-B27C-1C7273F7E8EE}" srcOrd="3" destOrd="0" presId="urn:microsoft.com/office/officeart/2005/8/layout/hProcess9"/>
    <dgm:cxn modelId="{E0AF9A66-251B-4005-8EBE-3EA3E5583D7B}" type="presParOf" srcId="{FD42E27D-6C04-46D1-AECE-350D80FD407F}" destId="{9DEDD62D-69EF-43AF-A2E3-8AB5D1AE505A}" srcOrd="4" destOrd="0" presId="urn:microsoft.com/office/officeart/2005/8/layout/hProcess9"/>
    <dgm:cxn modelId="{2E385DF7-6F00-4F3F-98A8-94BB7CBE8D98}" type="presParOf" srcId="{FD42E27D-6C04-46D1-AECE-350D80FD407F}" destId="{7112A9E3-D0D4-4866-B6BE-4C6131531DAA}" srcOrd="5" destOrd="0" presId="urn:microsoft.com/office/officeart/2005/8/layout/hProcess9"/>
    <dgm:cxn modelId="{C5BD5294-724E-40DE-BB0E-2F0A43D9E976}" type="presParOf" srcId="{FD42E27D-6C04-46D1-AECE-350D80FD407F}" destId="{30B76BF5-3E50-4681-89F6-D2CC212E1162}" srcOrd="6" destOrd="0" presId="urn:microsoft.com/office/officeart/2005/8/layout/hProcess9"/>
    <dgm:cxn modelId="{0788A2AF-353B-4432-8979-E0A5C7134856}" type="presParOf" srcId="{FD42E27D-6C04-46D1-AECE-350D80FD407F}" destId="{E1839AED-3264-4D19-9DE6-115A56E444A2}" srcOrd="7" destOrd="0" presId="urn:microsoft.com/office/officeart/2005/8/layout/hProcess9"/>
    <dgm:cxn modelId="{AB0E51D7-2D7D-4006-933A-8368ED408A77}" type="presParOf" srcId="{FD42E27D-6C04-46D1-AECE-350D80FD407F}" destId="{E1D5938E-132C-4246-9682-371AAB71658F}"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DA0AA6-DF3C-4723-9D13-DED774DD7C78}">
      <dsp:nvSpPr>
        <dsp:cNvPr id="0" name=""/>
        <dsp:cNvSpPr/>
      </dsp:nvSpPr>
      <dsp:spPr>
        <a:xfrm>
          <a:off x="788669" y="0"/>
          <a:ext cx="8938260"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F21CCC-FF23-48FD-B5AF-D3C06D15A385}">
      <dsp:nvSpPr>
        <dsp:cNvPr id="0" name=""/>
        <dsp:cNvSpPr/>
      </dsp:nvSpPr>
      <dsp:spPr>
        <a:xfrm>
          <a:off x="4547" y="1305401"/>
          <a:ext cx="2015861" cy="1740535"/>
        </a:xfrm>
        <a:prstGeom prst="roundRect">
          <a:avLst/>
        </a:prstGeom>
        <a:blipFill rotWithShape="1">
          <a:blip xmlns:r="http://schemas.openxmlformats.org/officeDocument/2006/relationships" r:embed="rId1">
            <a:duotone>
              <a:schemeClr val="accent3">
                <a:tint val="70000"/>
                <a:shade val="63000"/>
              </a:schemeClr>
              <a:schemeClr val="accent3">
                <a:tint val="10000"/>
                <a:satMod val="150000"/>
              </a:schemeClr>
            </a:duotone>
          </a:blip>
          <a:tile tx="0" ty="0" sx="60000" sy="59000" flip="none" algn="tl"/>
        </a:blipFill>
        <a:ln w="6350"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Data Preparation</a:t>
          </a:r>
        </a:p>
      </dsp:txBody>
      <dsp:txXfrm>
        <a:off x="89513" y="1390367"/>
        <a:ext cx="1845929" cy="1570603"/>
      </dsp:txXfrm>
    </dsp:sp>
    <dsp:sp modelId="{2D78E0D6-6A15-408D-958C-7567809FDE51}">
      <dsp:nvSpPr>
        <dsp:cNvPr id="0" name=""/>
        <dsp:cNvSpPr/>
      </dsp:nvSpPr>
      <dsp:spPr>
        <a:xfrm>
          <a:off x="2127208" y="1305401"/>
          <a:ext cx="2015861" cy="1740535"/>
        </a:xfrm>
        <a:prstGeom prst="roundRect">
          <a:avLst/>
        </a:prstGeom>
        <a:blipFill rotWithShape="1">
          <a:blip xmlns:r="http://schemas.openxmlformats.org/officeDocument/2006/relationships" r:embed="rId1">
            <a:duotone>
              <a:schemeClr val="accent3">
                <a:tint val="70000"/>
                <a:shade val="63000"/>
              </a:schemeClr>
              <a:schemeClr val="accent3">
                <a:tint val="10000"/>
                <a:satMod val="150000"/>
              </a:schemeClr>
            </a:duotone>
          </a:blip>
          <a:tile tx="0" ty="0" sx="60000" sy="59000" flip="none" algn="tl"/>
        </a:blipFill>
        <a:ln w="6350"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Exploratory Analysis</a:t>
          </a:r>
        </a:p>
      </dsp:txBody>
      <dsp:txXfrm>
        <a:off x="2212174" y="1390367"/>
        <a:ext cx="1845929" cy="1570603"/>
      </dsp:txXfrm>
    </dsp:sp>
    <dsp:sp modelId="{9DEDD62D-69EF-43AF-A2E3-8AB5D1AE505A}">
      <dsp:nvSpPr>
        <dsp:cNvPr id="0" name=""/>
        <dsp:cNvSpPr/>
      </dsp:nvSpPr>
      <dsp:spPr>
        <a:xfrm>
          <a:off x="4249869" y="1305401"/>
          <a:ext cx="2015861" cy="1740535"/>
        </a:xfrm>
        <a:prstGeom prst="roundRect">
          <a:avLst/>
        </a:prstGeom>
        <a:blipFill rotWithShape="1">
          <a:blip xmlns:r="http://schemas.openxmlformats.org/officeDocument/2006/relationships" r:embed="rId1">
            <a:duotone>
              <a:schemeClr val="accent3">
                <a:tint val="70000"/>
                <a:shade val="63000"/>
              </a:schemeClr>
              <a:schemeClr val="accent3">
                <a:tint val="10000"/>
                <a:satMod val="150000"/>
              </a:schemeClr>
            </a:duotone>
          </a:blip>
          <a:tile tx="0" ty="0" sx="60000" sy="59000" flip="none" algn="tl"/>
        </a:blipFill>
        <a:ln w="6350"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Inference / Prediction</a:t>
          </a:r>
        </a:p>
      </dsp:txBody>
      <dsp:txXfrm>
        <a:off x="4334835" y="1390367"/>
        <a:ext cx="1845929" cy="1570603"/>
      </dsp:txXfrm>
    </dsp:sp>
    <dsp:sp modelId="{30B76BF5-3E50-4681-89F6-D2CC212E1162}">
      <dsp:nvSpPr>
        <dsp:cNvPr id="0" name=""/>
        <dsp:cNvSpPr/>
      </dsp:nvSpPr>
      <dsp:spPr>
        <a:xfrm>
          <a:off x="6372529" y="1305401"/>
          <a:ext cx="2015861" cy="1740535"/>
        </a:xfrm>
        <a:prstGeom prst="roundRect">
          <a:avLst/>
        </a:prstGeom>
        <a:blipFill rotWithShape="1">
          <a:blip xmlns:r="http://schemas.openxmlformats.org/officeDocument/2006/relationships" r:embed="rId1">
            <a:duotone>
              <a:schemeClr val="accent3">
                <a:tint val="70000"/>
                <a:shade val="63000"/>
              </a:schemeClr>
              <a:schemeClr val="accent3">
                <a:tint val="10000"/>
                <a:satMod val="150000"/>
              </a:schemeClr>
            </a:duotone>
          </a:blip>
          <a:tile tx="0" ty="0" sx="60000" sy="59000" flip="none" algn="tl"/>
        </a:blipFill>
        <a:ln w="6350"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Solution Implementation</a:t>
          </a:r>
        </a:p>
      </dsp:txBody>
      <dsp:txXfrm>
        <a:off x="6457495" y="1390367"/>
        <a:ext cx="1845929" cy="1570603"/>
      </dsp:txXfrm>
    </dsp:sp>
    <dsp:sp modelId="{E1D5938E-132C-4246-9682-371AAB71658F}">
      <dsp:nvSpPr>
        <dsp:cNvPr id="0" name=""/>
        <dsp:cNvSpPr/>
      </dsp:nvSpPr>
      <dsp:spPr>
        <a:xfrm>
          <a:off x="8495190" y="1305401"/>
          <a:ext cx="2015861" cy="1740535"/>
        </a:xfrm>
        <a:prstGeom prst="roundRect">
          <a:avLst/>
        </a:prstGeom>
        <a:blipFill rotWithShape="1">
          <a:blip xmlns:r="http://schemas.openxmlformats.org/officeDocument/2006/relationships" r:embed="rId1">
            <a:duotone>
              <a:schemeClr val="accent3">
                <a:tint val="70000"/>
                <a:shade val="63000"/>
              </a:schemeClr>
              <a:schemeClr val="accent3">
                <a:tint val="10000"/>
                <a:satMod val="150000"/>
              </a:schemeClr>
            </a:duotone>
          </a:blip>
          <a:tile tx="0" ty="0" sx="60000" sy="59000" flip="none" algn="tl"/>
        </a:blipFill>
        <a:ln w="6350"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Results Communication</a:t>
          </a:r>
        </a:p>
      </dsp:txBody>
      <dsp:txXfrm>
        <a:off x="8580156" y="1390367"/>
        <a:ext cx="1845929" cy="157060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A3D2F2-C01C-564B-A597-7940405615F3}" type="datetimeFigureOut">
              <a:rPr lang="en-US" smtClean="0"/>
              <a:t>11/10/18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2D06C7-F2A3-4D46-8211-F25711A79A92}" type="slidenum">
              <a:rPr lang="en-US" smtClean="0"/>
              <a:t>‹#›</a:t>
            </a:fld>
            <a:endParaRPr lang="en-US"/>
          </a:p>
        </p:txBody>
      </p:sp>
    </p:spTree>
    <p:extLst>
      <p:ext uri="{BB962C8B-B14F-4D97-AF65-F5344CB8AC3E}">
        <p14:creationId xmlns:p14="http://schemas.microsoft.com/office/powerpoint/2010/main" val="3854492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Accuracy_and_precision"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allanalytics.com/lecture.asp?doc_id=282677&amp;gateway_return=tru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dataversity.net/power-predictions-plug-n-play-predictive-analysis/"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www.dataversity.net/self-serve-data-preparation-help/" TargetMode="External"/><Relationship Id="rId4" Type="http://schemas.openxmlformats.org/officeDocument/2006/relationships/hyperlink" Target="https://www.elegantjbi.com/smarten/self-serve-data-preparation.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2D06C7-F2A3-4D46-8211-F25711A79A92}" type="slidenum">
              <a:rPr lang="en-US" smtClean="0"/>
              <a:t>2</a:t>
            </a:fld>
            <a:endParaRPr lang="en-US"/>
          </a:p>
        </p:txBody>
      </p:sp>
    </p:spTree>
    <p:extLst>
      <p:ext uri="{BB962C8B-B14F-4D97-AF65-F5344CB8AC3E}">
        <p14:creationId xmlns:p14="http://schemas.microsoft.com/office/powerpoint/2010/main" val="2855273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all these computing powers</a:t>
            </a:r>
          </a:p>
        </p:txBody>
      </p:sp>
      <p:sp>
        <p:nvSpPr>
          <p:cNvPr id="4" name="Slide Number Placeholder 3"/>
          <p:cNvSpPr>
            <a:spLocks noGrp="1"/>
          </p:cNvSpPr>
          <p:nvPr>
            <p:ph type="sldNum" sz="quarter" idx="10"/>
          </p:nvPr>
        </p:nvSpPr>
        <p:spPr/>
        <p:txBody>
          <a:bodyPr/>
          <a:lstStyle/>
          <a:p>
            <a:fld id="{FD2D06C7-F2A3-4D46-8211-F25711A79A92}" type="slidenum">
              <a:rPr lang="en-US" smtClean="0"/>
              <a:t>23</a:t>
            </a:fld>
            <a:endParaRPr lang="en-US"/>
          </a:p>
        </p:txBody>
      </p:sp>
    </p:spTree>
    <p:extLst>
      <p:ext uri="{BB962C8B-B14F-4D97-AF65-F5344CB8AC3E}">
        <p14:creationId xmlns:p14="http://schemas.microsoft.com/office/powerpoint/2010/main" val="1298590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extLst/>
        </p:spPr>
        <p:txBody>
          <a:bodyPr/>
          <a:lstStyle>
            <a:lvl1pPr eaLnBrk="0" hangingPunct="0">
              <a:defRPr>
                <a:solidFill>
                  <a:schemeClr val="tx1"/>
                </a:solidFill>
                <a:latin typeface="Gill Sans MT" pitchFamily="34" charset="0"/>
              </a:defRPr>
            </a:lvl1pPr>
            <a:lvl2pPr marL="742950" indent="-285750" eaLnBrk="0" hangingPunct="0">
              <a:defRPr>
                <a:solidFill>
                  <a:schemeClr val="tx1"/>
                </a:solidFill>
                <a:latin typeface="Gill Sans MT" pitchFamily="34" charset="0"/>
              </a:defRPr>
            </a:lvl2pPr>
            <a:lvl3pPr marL="1143000" indent="-228600" eaLnBrk="0" hangingPunct="0">
              <a:defRPr>
                <a:solidFill>
                  <a:schemeClr val="tx1"/>
                </a:solidFill>
                <a:latin typeface="Gill Sans MT" pitchFamily="34" charset="0"/>
              </a:defRPr>
            </a:lvl3pPr>
            <a:lvl4pPr marL="1600200" indent="-228600" eaLnBrk="0" hangingPunct="0">
              <a:defRPr>
                <a:solidFill>
                  <a:schemeClr val="tx1"/>
                </a:solidFill>
                <a:latin typeface="Gill Sans MT" pitchFamily="34" charset="0"/>
              </a:defRPr>
            </a:lvl4pPr>
            <a:lvl5pPr marL="2057400" indent="-228600" eaLnBrk="0" hangingPunct="0">
              <a:defRPr>
                <a:solidFill>
                  <a:schemeClr val="tx1"/>
                </a:solidFill>
                <a:latin typeface="Gill Sans MT" pitchFamily="34" charset="0"/>
              </a:defRPr>
            </a:lvl5pPr>
            <a:lvl6pPr marL="2514600" indent="-228600" eaLnBrk="0" fontAlgn="base" hangingPunct="0">
              <a:spcBef>
                <a:spcPct val="0"/>
              </a:spcBef>
              <a:spcAft>
                <a:spcPct val="0"/>
              </a:spcAft>
              <a:defRPr>
                <a:solidFill>
                  <a:schemeClr val="tx1"/>
                </a:solidFill>
                <a:latin typeface="Gill Sans MT" pitchFamily="34" charset="0"/>
              </a:defRPr>
            </a:lvl6pPr>
            <a:lvl7pPr marL="2971800" indent="-228600" eaLnBrk="0" fontAlgn="base" hangingPunct="0">
              <a:spcBef>
                <a:spcPct val="0"/>
              </a:spcBef>
              <a:spcAft>
                <a:spcPct val="0"/>
              </a:spcAft>
              <a:defRPr>
                <a:solidFill>
                  <a:schemeClr val="tx1"/>
                </a:solidFill>
                <a:latin typeface="Gill Sans MT" pitchFamily="34" charset="0"/>
              </a:defRPr>
            </a:lvl7pPr>
            <a:lvl8pPr marL="3429000" indent="-228600" eaLnBrk="0" fontAlgn="base" hangingPunct="0">
              <a:spcBef>
                <a:spcPct val="0"/>
              </a:spcBef>
              <a:spcAft>
                <a:spcPct val="0"/>
              </a:spcAft>
              <a:defRPr>
                <a:solidFill>
                  <a:schemeClr val="tx1"/>
                </a:solidFill>
                <a:latin typeface="Gill Sans MT" pitchFamily="34" charset="0"/>
              </a:defRPr>
            </a:lvl8pPr>
            <a:lvl9pPr marL="3886200" indent="-228600" eaLnBrk="0" fontAlgn="base" hangingPunct="0">
              <a:spcBef>
                <a:spcPct val="0"/>
              </a:spcBef>
              <a:spcAft>
                <a:spcPct val="0"/>
              </a:spcAft>
              <a:defRPr>
                <a:solidFill>
                  <a:schemeClr val="tx1"/>
                </a:solidFill>
                <a:latin typeface="Gill Sans MT" pitchFamily="34" charset="0"/>
              </a:defRPr>
            </a:lvl9pPr>
          </a:lstStyle>
          <a:p>
            <a:pPr eaLnBrk="1" hangingPunct="1">
              <a:defRPr/>
            </a:pPr>
            <a:fld id="{FFA9606A-3306-4DBE-8C9C-A76A03637554}" type="slidenum">
              <a:rPr lang="en-US" smtClean="0">
                <a:latin typeface="Arial" pitchFamily="34" charset="0"/>
              </a:rPr>
              <a:pPr eaLnBrk="1" hangingPunct="1">
                <a:defRPr/>
              </a:pPr>
              <a:t>25</a:t>
            </a:fld>
            <a:endParaRPr lang="en-US">
              <a:latin typeface="Arial" pitchFamily="34"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Arial" pitchFamily="34" charset="0"/>
              </a:rPr>
              <a:t>Attributed to Bill</a:t>
            </a:r>
            <a:r>
              <a:rPr lang="en-US" baseline="0" dirty="0">
                <a:latin typeface="Arial" pitchFamily="34" charset="0"/>
              </a:rPr>
              <a:t> Gross, </a:t>
            </a:r>
            <a:r>
              <a:rPr lang="en-US" baseline="0" dirty="0" err="1">
                <a:latin typeface="Arial" pitchFamily="34" charset="0"/>
              </a:rPr>
              <a:t>Idealabs</a:t>
            </a:r>
            <a:endParaRPr lang="en-US" baseline="0" dirty="0">
              <a:latin typeface="Arial" pitchFamily="34" charset="0"/>
            </a:endParaRPr>
          </a:p>
          <a:p>
            <a:pPr eaLnBrk="1" hangingPunct="1"/>
            <a:r>
              <a:rPr lang="en-US" baseline="0" dirty="0">
                <a:latin typeface="Arial" pitchFamily="34" charset="0"/>
              </a:rPr>
              <a:t>Pasadena – ultra-efficient cares, solar power, </a:t>
            </a:r>
            <a:r>
              <a:rPr lang="en-US" baseline="0" dirty="0" err="1">
                <a:latin typeface="Arial" pitchFamily="34" charset="0"/>
              </a:rPr>
              <a:t>citysearch</a:t>
            </a:r>
            <a:endParaRPr lang="en-US" dirty="0">
              <a:latin typeface="Arial" pitchFamily="34" charset="0"/>
            </a:endParaRPr>
          </a:p>
          <a:p>
            <a:pPr eaLnBrk="1" hangingPunct="1"/>
            <a:r>
              <a:rPr lang="en-US" dirty="0">
                <a:latin typeface="Arial" pitchFamily="34" charset="0"/>
              </a:rPr>
              <a:t>The</a:t>
            </a:r>
            <a:r>
              <a:rPr lang="en-US" baseline="0" dirty="0">
                <a:latin typeface="Arial" pitchFamily="34" charset="0"/>
              </a:rPr>
              <a:t> web is all-of-a-sudden a real revenue-generator</a:t>
            </a:r>
          </a:p>
          <a:p>
            <a:pPr eaLnBrk="1" hangingPunct="1"/>
            <a:endParaRPr lang="en-US" baseline="0" dirty="0">
              <a:latin typeface="Arial" pitchFamily="34" charset="0"/>
            </a:endParaRPr>
          </a:p>
          <a:p>
            <a:pPr eaLnBrk="1" hangingPunct="1"/>
            <a:r>
              <a:rPr lang="en-US" baseline="0" dirty="0">
                <a:latin typeface="Arial" pitchFamily="34" charset="0"/>
              </a:rPr>
              <a:t>What about now? 20 years later?</a:t>
            </a:r>
            <a:endParaRPr lang="en-US" dirty="0">
              <a:latin typeface="Arial" pitchFamily="34" charset="0"/>
            </a:endParaRPr>
          </a:p>
        </p:txBody>
      </p:sp>
    </p:spTree>
    <p:extLst>
      <p:ext uri="{BB962C8B-B14F-4D97-AF65-F5344CB8AC3E}">
        <p14:creationId xmlns:p14="http://schemas.microsoft.com/office/powerpoint/2010/main" val="538791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extLst/>
        </p:spPr>
        <p:txBody>
          <a:bodyPr/>
          <a:lstStyle>
            <a:lvl1pPr eaLnBrk="0" hangingPunct="0">
              <a:defRPr>
                <a:solidFill>
                  <a:schemeClr val="tx1"/>
                </a:solidFill>
                <a:latin typeface="Gill Sans MT" pitchFamily="34" charset="0"/>
              </a:defRPr>
            </a:lvl1pPr>
            <a:lvl2pPr marL="742950" indent="-285750" eaLnBrk="0" hangingPunct="0">
              <a:defRPr>
                <a:solidFill>
                  <a:schemeClr val="tx1"/>
                </a:solidFill>
                <a:latin typeface="Gill Sans MT" pitchFamily="34" charset="0"/>
              </a:defRPr>
            </a:lvl2pPr>
            <a:lvl3pPr marL="1143000" indent="-228600" eaLnBrk="0" hangingPunct="0">
              <a:defRPr>
                <a:solidFill>
                  <a:schemeClr val="tx1"/>
                </a:solidFill>
                <a:latin typeface="Gill Sans MT" pitchFamily="34" charset="0"/>
              </a:defRPr>
            </a:lvl3pPr>
            <a:lvl4pPr marL="1600200" indent="-228600" eaLnBrk="0" hangingPunct="0">
              <a:defRPr>
                <a:solidFill>
                  <a:schemeClr val="tx1"/>
                </a:solidFill>
                <a:latin typeface="Gill Sans MT" pitchFamily="34" charset="0"/>
              </a:defRPr>
            </a:lvl4pPr>
            <a:lvl5pPr marL="2057400" indent="-228600" eaLnBrk="0" hangingPunct="0">
              <a:defRPr>
                <a:solidFill>
                  <a:schemeClr val="tx1"/>
                </a:solidFill>
                <a:latin typeface="Gill Sans MT" pitchFamily="34" charset="0"/>
              </a:defRPr>
            </a:lvl5pPr>
            <a:lvl6pPr marL="2514600" indent="-228600" eaLnBrk="0" fontAlgn="base" hangingPunct="0">
              <a:spcBef>
                <a:spcPct val="0"/>
              </a:spcBef>
              <a:spcAft>
                <a:spcPct val="0"/>
              </a:spcAft>
              <a:defRPr>
                <a:solidFill>
                  <a:schemeClr val="tx1"/>
                </a:solidFill>
                <a:latin typeface="Gill Sans MT" pitchFamily="34" charset="0"/>
              </a:defRPr>
            </a:lvl6pPr>
            <a:lvl7pPr marL="2971800" indent="-228600" eaLnBrk="0" fontAlgn="base" hangingPunct="0">
              <a:spcBef>
                <a:spcPct val="0"/>
              </a:spcBef>
              <a:spcAft>
                <a:spcPct val="0"/>
              </a:spcAft>
              <a:defRPr>
                <a:solidFill>
                  <a:schemeClr val="tx1"/>
                </a:solidFill>
                <a:latin typeface="Gill Sans MT" pitchFamily="34" charset="0"/>
              </a:defRPr>
            </a:lvl7pPr>
            <a:lvl8pPr marL="3429000" indent="-228600" eaLnBrk="0" fontAlgn="base" hangingPunct="0">
              <a:spcBef>
                <a:spcPct val="0"/>
              </a:spcBef>
              <a:spcAft>
                <a:spcPct val="0"/>
              </a:spcAft>
              <a:defRPr>
                <a:solidFill>
                  <a:schemeClr val="tx1"/>
                </a:solidFill>
                <a:latin typeface="Gill Sans MT" pitchFamily="34" charset="0"/>
              </a:defRPr>
            </a:lvl8pPr>
            <a:lvl9pPr marL="3886200" indent="-228600" eaLnBrk="0" fontAlgn="base" hangingPunct="0">
              <a:spcBef>
                <a:spcPct val="0"/>
              </a:spcBef>
              <a:spcAft>
                <a:spcPct val="0"/>
              </a:spcAft>
              <a:defRPr>
                <a:solidFill>
                  <a:schemeClr val="tx1"/>
                </a:solidFill>
                <a:latin typeface="Gill Sans MT" pitchFamily="34" charset="0"/>
              </a:defRPr>
            </a:lvl9pPr>
          </a:lstStyle>
          <a:p>
            <a:pPr eaLnBrk="1" hangingPunct="1">
              <a:defRPr/>
            </a:pPr>
            <a:fld id="{FFA9606A-3306-4DBE-8C9C-A76A03637554}" type="slidenum">
              <a:rPr lang="en-US" smtClean="0">
                <a:latin typeface="Arial" pitchFamily="34" charset="0"/>
              </a:rPr>
              <a:pPr eaLnBrk="1" hangingPunct="1">
                <a:defRPr/>
              </a:pPr>
              <a:t>26</a:t>
            </a:fld>
            <a:endParaRPr lang="en-US">
              <a:latin typeface="Arial" pitchFamily="34"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err="1">
                <a:latin typeface="Arial" pitchFamily="34" charset="0"/>
              </a:rPr>
              <a:t>Adsense</a:t>
            </a:r>
            <a:r>
              <a:rPr lang="en-US" baseline="0" dirty="0">
                <a:latin typeface="Arial" pitchFamily="34" charset="0"/>
              </a:rPr>
              <a:t> + </a:t>
            </a:r>
            <a:r>
              <a:rPr lang="en-US" baseline="0" dirty="0" err="1">
                <a:latin typeface="Arial" pitchFamily="34" charset="0"/>
              </a:rPr>
              <a:t>Adwords</a:t>
            </a:r>
            <a:endParaRPr lang="en-US" dirty="0">
              <a:latin typeface="Arial" pitchFamily="34" charset="0"/>
            </a:endParaRPr>
          </a:p>
          <a:p>
            <a:pPr eaLnBrk="1" hangingPunct="1"/>
            <a:endParaRPr lang="en-US" dirty="0">
              <a:latin typeface="Arial" pitchFamily="34" charset="0"/>
            </a:endParaRPr>
          </a:p>
        </p:txBody>
      </p:sp>
    </p:spTree>
    <p:extLst>
      <p:ext uri="{BB962C8B-B14F-4D97-AF65-F5344CB8AC3E}">
        <p14:creationId xmlns:p14="http://schemas.microsoft.com/office/powerpoint/2010/main" val="489798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extLst/>
        </p:spPr>
        <p:txBody>
          <a:bodyPr/>
          <a:lstStyle>
            <a:lvl1pPr eaLnBrk="0" hangingPunct="0">
              <a:defRPr>
                <a:solidFill>
                  <a:schemeClr val="tx1"/>
                </a:solidFill>
                <a:latin typeface="Gill Sans MT" pitchFamily="34" charset="0"/>
              </a:defRPr>
            </a:lvl1pPr>
            <a:lvl2pPr marL="742950" indent="-285750" eaLnBrk="0" hangingPunct="0">
              <a:defRPr>
                <a:solidFill>
                  <a:schemeClr val="tx1"/>
                </a:solidFill>
                <a:latin typeface="Gill Sans MT" pitchFamily="34" charset="0"/>
              </a:defRPr>
            </a:lvl2pPr>
            <a:lvl3pPr marL="1143000" indent="-228600" eaLnBrk="0" hangingPunct="0">
              <a:defRPr>
                <a:solidFill>
                  <a:schemeClr val="tx1"/>
                </a:solidFill>
                <a:latin typeface="Gill Sans MT" pitchFamily="34" charset="0"/>
              </a:defRPr>
            </a:lvl3pPr>
            <a:lvl4pPr marL="1600200" indent="-228600" eaLnBrk="0" hangingPunct="0">
              <a:defRPr>
                <a:solidFill>
                  <a:schemeClr val="tx1"/>
                </a:solidFill>
                <a:latin typeface="Gill Sans MT" pitchFamily="34" charset="0"/>
              </a:defRPr>
            </a:lvl4pPr>
            <a:lvl5pPr marL="2057400" indent="-228600" eaLnBrk="0" hangingPunct="0">
              <a:defRPr>
                <a:solidFill>
                  <a:schemeClr val="tx1"/>
                </a:solidFill>
                <a:latin typeface="Gill Sans MT" pitchFamily="34" charset="0"/>
              </a:defRPr>
            </a:lvl5pPr>
            <a:lvl6pPr marL="2514600" indent="-228600" eaLnBrk="0" fontAlgn="base" hangingPunct="0">
              <a:spcBef>
                <a:spcPct val="0"/>
              </a:spcBef>
              <a:spcAft>
                <a:spcPct val="0"/>
              </a:spcAft>
              <a:defRPr>
                <a:solidFill>
                  <a:schemeClr val="tx1"/>
                </a:solidFill>
                <a:latin typeface="Gill Sans MT" pitchFamily="34" charset="0"/>
              </a:defRPr>
            </a:lvl6pPr>
            <a:lvl7pPr marL="2971800" indent="-228600" eaLnBrk="0" fontAlgn="base" hangingPunct="0">
              <a:spcBef>
                <a:spcPct val="0"/>
              </a:spcBef>
              <a:spcAft>
                <a:spcPct val="0"/>
              </a:spcAft>
              <a:defRPr>
                <a:solidFill>
                  <a:schemeClr val="tx1"/>
                </a:solidFill>
                <a:latin typeface="Gill Sans MT" pitchFamily="34" charset="0"/>
              </a:defRPr>
            </a:lvl7pPr>
            <a:lvl8pPr marL="3429000" indent="-228600" eaLnBrk="0" fontAlgn="base" hangingPunct="0">
              <a:spcBef>
                <a:spcPct val="0"/>
              </a:spcBef>
              <a:spcAft>
                <a:spcPct val="0"/>
              </a:spcAft>
              <a:defRPr>
                <a:solidFill>
                  <a:schemeClr val="tx1"/>
                </a:solidFill>
                <a:latin typeface="Gill Sans MT" pitchFamily="34" charset="0"/>
              </a:defRPr>
            </a:lvl8pPr>
            <a:lvl9pPr marL="3886200" indent="-228600" eaLnBrk="0" fontAlgn="base" hangingPunct="0">
              <a:spcBef>
                <a:spcPct val="0"/>
              </a:spcBef>
              <a:spcAft>
                <a:spcPct val="0"/>
              </a:spcAft>
              <a:defRPr>
                <a:solidFill>
                  <a:schemeClr val="tx1"/>
                </a:solidFill>
                <a:latin typeface="Gill Sans MT" pitchFamily="34" charset="0"/>
              </a:defRPr>
            </a:lvl9pPr>
          </a:lstStyle>
          <a:p>
            <a:pPr eaLnBrk="1" hangingPunct="1">
              <a:defRPr/>
            </a:pPr>
            <a:fld id="{FFA9606A-3306-4DBE-8C9C-A76A03637554}" type="slidenum">
              <a:rPr lang="en-US" smtClean="0">
                <a:latin typeface="Arial" pitchFamily="34" charset="0"/>
              </a:rPr>
              <a:pPr eaLnBrk="1" hangingPunct="1">
                <a:defRPr/>
              </a:pPr>
              <a:t>27</a:t>
            </a:fld>
            <a:endParaRPr lang="en-US">
              <a:latin typeface="Arial" pitchFamily="34"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latin typeface="Arial" pitchFamily="34" charset="0"/>
              </a:rPr>
              <a:t>Wordstream.com graphic</a:t>
            </a:r>
          </a:p>
          <a:p>
            <a:pPr eaLnBrk="1" hangingPunct="1"/>
            <a:endParaRPr lang="en-US" dirty="0">
              <a:latin typeface="Arial" pitchFamily="34" charset="0"/>
            </a:endParaRPr>
          </a:p>
        </p:txBody>
      </p:sp>
    </p:spTree>
    <p:extLst>
      <p:ext uri="{BB962C8B-B14F-4D97-AF65-F5344CB8AC3E}">
        <p14:creationId xmlns:p14="http://schemas.microsoft.com/office/powerpoint/2010/main" val="3699490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7650"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276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60B8EA4-4146-EE40-9325-E91245BC2067}" type="slidenum">
              <a:rPr lang="en-US" sz="1200">
                <a:latin typeface="Calibri" charset="0"/>
              </a:rPr>
              <a:pPr eaLnBrk="1" hangingPunct="1"/>
              <a:t>32</a:t>
            </a:fld>
            <a:endParaRPr lang="en-US" sz="1200">
              <a:latin typeface="Calibri" charset="0"/>
            </a:endParaRPr>
          </a:p>
        </p:txBody>
      </p:sp>
    </p:spTree>
    <p:extLst>
      <p:ext uri="{BB962C8B-B14F-4D97-AF65-F5344CB8AC3E}">
        <p14:creationId xmlns:p14="http://schemas.microsoft.com/office/powerpoint/2010/main" val="2948767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PT">
              <a:latin typeface="Calibri"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7A9E544A-E1D7-8F47-A388-51CE3B5B9DE5}" type="slidenum">
              <a:rPr lang="en-US"/>
              <a:pPr eaLnBrk="1" hangingPunct="1"/>
              <a:t>33</a:t>
            </a:fld>
            <a:endParaRPr lang="en-US"/>
          </a:p>
        </p:txBody>
      </p:sp>
    </p:spTree>
    <p:extLst>
      <p:ext uri="{BB962C8B-B14F-4D97-AF65-F5344CB8AC3E}">
        <p14:creationId xmlns:p14="http://schemas.microsoft.com/office/powerpoint/2010/main" val="1405139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PT">
              <a:latin typeface="Calibri"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867C745-98A1-9A46-9647-1F044D0BFE16}" type="slidenum">
              <a:rPr lang="en-US"/>
              <a:pPr eaLnBrk="1" hangingPunct="1"/>
              <a:t>34</a:t>
            </a:fld>
            <a:endParaRPr lang="en-US"/>
          </a:p>
        </p:txBody>
      </p:sp>
    </p:spTree>
    <p:extLst>
      <p:ext uri="{BB962C8B-B14F-4D97-AF65-F5344CB8AC3E}">
        <p14:creationId xmlns:p14="http://schemas.microsoft.com/office/powerpoint/2010/main" val="3141997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For the data analysis project, as in any other project, we begin by defining the problem, and the measurement for our success at solving that task. The data analysis checklist has us answer a handful of questions to accomplish that, so let's work through those questions.</a:t>
            </a:r>
          </a:p>
          <a:p>
            <a:r>
              <a:rPr lang="en-US" dirty="0">
                <a:effectLst/>
              </a:rPr>
              <a:t>Did you specify the type of data analytic question (e.g. exploration, association causality) before touching the data?</a:t>
            </a:r>
          </a:p>
          <a:p>
            <a:r>
              <a:rPr lang="en-US" sz="1200" b="0" i="0" u="none" strike="noStrike" kern="1200" dirty="0">
                <a:solidFill>
                  <a:schemeClr val="tx1"/>
                </a:solidFill>
                <a:effectLst/>
                <a:latin typeface="+mn-lt"/>
                <a:ea typeface="+mn-ea"/>
                <a:cs typeface="+mn-cs"/>
              </a:rPr>
              <a:t>We're trying to classify the species (i.e., class) of the flower based on four measurements that we're provided: sepal length, sepal width, petal length, and petal width.</a:t>
            </a:r>
          </a:p>
          <a:p>
            <a:r>
              <a:rPr lang="en-US" dirty="0">
                <a:effectLst/>
              </a:rPr>
              <a:t>Did you define the metric for success before beginning?</a:t>
            </a:r>
          </a:p>
          <a:p>
            <a:r>
              <a:rPr lang="en-US" sz="1200" b="0" i="0" u="none" strike="noStrike" kern="1200" dirty="0">
                <a:solidFill>
                  <a:schemeClr val="tx1"/>
                </a:solidFill>
                <a:effectLst/>
                <a:latin typeface="+mn-lt"/>
                <a:ea typeface="+mn-ea"/>
                <a:cs typeface="+mn-cs"/>
              </a:rPr>
              <a:t>Let's do that now. Since we're performing classification, we can use </a:t>
            </a:r>
            <a:r>
              <a:rPr lang="en-US" sz="1200" b="0" i="0" u="sng" strike="noStrike" kern="1200" dirty="0">
                <a:solidFill>
                  <a:schemeClr val="tx1"/>
                </a:solidFill>
                <a:effectLst/>
                <a:latin typeface="+mn-lt"/>
                <a:ea typeface="+mn-ea"/>
                <a:cs typeface="+mn-cs"/>
                <a:hlinkClick r:id="rId3"/>
              </a:rPr>
              <a:t>accuracy</a:t>
            </a:r>
            <a:r>
              <a:rPr lang="en-US" sz="1200" b="0" i="0" u="none" strike="noStrike" kern="1200" dirty="0">
                <a:solidFill>
                  <a:schemeClr val="tx1"/>
                </a:solidFill>
                <a:effectLst/>
                <a:latin typeface="+mn-lt"/>
                <a:ea typeface="+mn-ea"/>
                <a:cs typeface="+mn-cs"/>
              </a:rPr>
              <a:t> — the fraction of correctly classified flowers — to quantify how well our model is performing. Our company's Head of Data has told us that we should achieve at least 90% accuracy.</a:t>
            </a:r>
          </a:p>
          <a:p>
            <a:r>
              <a:rPr lang="en-US" dirty="0">
                <a:effectLst/>
              </a:rPr>
              <a:t>Did you understand the context for the question and the scientific or business application?</a:t>
            </a:r>
          </a:p>
          <a:p>
            <a:r>
              <a:rPr lang="en-US" sz="1200" b="0" i="0" u="none" strike="noStrike" kern="1200" dirty="0">
                <a:solidFill>
                  <a:schemeClr val="tx1"/>
                </a:solidFill>
                <a:effectLst/>
                <a:latin typeface="+mn-lt"/>
                <a:ea typeface="+mn-ea"/>
                <a:cs typeface="+mn-cs"/>
              </a:rPr>
              <a:t>We're building part of a data analysis pipeline for a smartphone app that will be able to classify the species of flowers from pictures taken on the smartphone. In the future, this pipeline will be connected to another pipeline that automatically measures from pictures the traits we're using to perform this classification.</a:t>
            </a:r>
          </a:p>
          <a:p>
            <a:r>
              <a:rPr lang="en-US" dirty="0">
                <a:effectLst/>
              </a:rPr>
              <a:t>Did you record the experimental design?</a:t>
            </a:r>
          </a:p>
          <a:p>
            <a:r>
              <a:rPr lang="en-US" sz="1200" b="0" i="0" u="none" strike="noStrike" kern="1200" dirty="0">
                <a:solidFill>
                  <a:schemeClr val="tx1"/>
                </a:solidFill>
                <a:effectLst/>
                <a:latin typeface="+mn-lt"/>
                <a:ea typeface="+mn-ea"/>
                <a:cs typeface="+mn-cs"/>
              </a:rPr>
              <a:t>Our company's Head of Data has told us that the field researchers are hand-measuring 50 randomly-sampled flowers of each species using a standardized methodology. The field researchers take pictures of each flower they sample from pre-defined angles so the measurements and species can be confirmed by the other field researchers at a later point. At the end of each day, the data is compiled and stored on a private company GitHub repository.</a:t>
            </a:r>
          </a:p>
          <a:p>
            <a:r>
              <a:rPr lang="en-US" dirty="0">
                <a:effectLst/>
              </a:rPr>
              <a:t>Did you consider whether the question could be answered with the available data?</a:t>
            </a:r>
          </a:p>
          <a:p>
            <a:r>
              <a:rPr lang="en-US" sz="1200" b="0" i="0" u="none" strike="noStrike" kern="1200" dirty="0">
                <a:solidFill>
                  <a:schemeClr val="tx1"/>
                </a:solidFill>
                <a:effectLst/>
                <a:latin typeface="+mn-lt"/>
                <a:ea typeface="+mn-ea"/>
                <a:cs typeface="+mn-cs"/>
              </a:rPr>
              <a:t>The data set we currently have is only for three types of </a:t>
            </a:r>
            <a:r>
              <a:rPr lang="en-US" sz="1200" b="0" i="1" u="none" strike="noStrike" kern="1200" dirty="0">
                <a:solidFill>
                  <a:schemeClr val="tx1"/>
                </a:solidFill>
                <a:effectLst/>
                <a:latin typeface="+mn-lt"/>
                <a:ea typeface="+mn-ea"/>
                <a:cs typeface="+mn-cs"/>
              </a:rPr>
              <a:t>Iris</a:t>
            </a:r>
            <a:r>
              <a:rPr lang="en-US" sz="1200" b="0" i="0" u="none" strike="noStrike" kern="1200" dirty="0">
                <a:solidFill>
                  <a:schemeClr val="tx1"/>
                </a:solidFill>
                <a:effectLst/>
                <a:latin typeface="+mn-lt"/>
                <a:ea typeface="+mn-ea"/>
                <a:cs typeface="+mn-cs"/>
              </a:rPr>
              <a:t> flowers. The model built off of this data set will only work for those </a:t>
            </a:r>
            <a:r>
              <a:rPr lang="en-US" sz="1200" b="0" i="1" u="none" strike="noStrike" kern="1200" dirty="0">
                <a:solidFill>
                  <a:schemeClr val="tx1"/>
                </a:solidFill>
                <a:effectLst/>
                <a:latin typeface="+mn-lt"/>
                <a:ea typeface="+mn-ea"/>
                <a:cs typeface="+mn-cs"/>
              </a:rPr>
              <a:t>Iris</a:t>
            </a:r>
            <a:r>
              <a:rPr lang="en-US" sz="1200" b="0" i="0" u="none" strike="noStrike" kern="1200" dirty="0">
                <a:solidFill>
                  <a:schemeClr val="tx1"/>
                </a:solidFill>
                <a:effectLst/>
                <a:latin typeface="+mn-lt"/>
                <a:ea typeface="+mn-ea"/>
                <a:cs typeface="+mn-cs"/>
              </a:rPr>
              <a:t> flowers, so we will need more data to create a general flower classifier.</a:t>
            </a:r>
          </a:p>
          <a:p>
            <a:r>
              <a:rPr lang="en-US" sz="1200" b="0" i="0" u="none" strike="noStrike" kern="1200" dirty="0">
                <a:solidFill>
                  <a:schemeClr val="tx1"/>
                </a:solidFill>
                <a:effectLst/>
                <a:latin typeface="+mn-lt"/>
                <a:ea typeface="+mn-ea"/>
                <a:cs typeface="+mn-cs"/>
              </a:rPr>
              <a:t>Notice that we've spent a fair amount of time working on the problem without writing a line of code or even looking at the data.</a:t>
            </a:r>
          </a:p>
          <a:p>
            <a:r>
              <a:rPr lang="en-US" sz="1200" b="1" i="0" u="none" strike="noStrike" kern="1200" dirty="0">
                <a:solidFill>
                  <a:schemeClr val="tx1"/>
                </a:solidFill>
                <a:effectLst/>
                <a:latin typeface="+mn-lt"/>
                <a:ea typeface="+mn-ea"/>
                <a:cs typeface="+mn-cs"/>
              </a:rPr>
              <a:t>Thinking about and documenting the problem we're working on is an important step to performing effective data analysis that often goes </a:t>
            </a:r>
            <a:r>
              <a:rPr lang="en-US" sz="1200" b="1" i="0" u="none" strike="noStrike" kern="1200" dirty="0" err="1">
                <a:solidFill>
                  <a:schemeClr val="tx1"/>
                </a:solidFill>
                <a:effectLst/>
                <a:latin typeface="+mn-lt"/>
                <a:ea typeface="+mn-ea"/>
                <a:cs typeface="+mn-cs"/>
              </a:rPr>
              <a:t>overlooked.</a:t>
            </a:r>
            <a:r>
              <a:rPr lang="en-US" sz="1200" b="0" i="0" u="none" strike="noStrike" kern="1200" dirty="0" err="1">
                <a:solidFill>
                  <a:schemeClr val="tx1"/>
                </a:solidFill>
                <a:effectLst/>
                <a:latin typeface="+mn-lt"/>
                <a:ea typeface="+mn-ea"/>
                <a:cs typeface="+mn-cs"/>
              </a:rPr>
              <a:t>Don't</a:t>
            </a:r>
            <a:r>
              <a:rPr lang="en-US" sz="1200" b="0" i="0" u="none" strike="noStrike" kern="1200" dirty="0">
                <a:solidFill>
                  <a:schemeClr val="tx1"/>
                </a:solidFill>
                <a:effectLst/>
                <a:latin typeface="+mn-lt"/>
                <a:ea typeface="+mn-ea"/>
                <a:cs typeface="+mn-cs"/>
              </a:rPr>
              <a:t> skip it.</a:t>
            </a:r>
          </a:p>
          <a:p>
            <a:endParaRPr lang="en-US" dirty="0"/>
          </a:p>
        </p:txBody>
      </p:sp>
      <p:sp>
        <p:nvSpPr>
          <p:cNvPr id="4" name="Slide Number Placeholder 3"/>
          <p:cNvSpPr>
            <a:spLocks noGrp="1"/>
          </p:cNvSpPr>
          <p:nvPr>
            <p:ph type="sldNum" sz="quarter" idx="10"/>
          </p:nvPr>
        </p:nvSpPr>
        <p:spPr/>
        <p:txBody>
          <a:bodyPr/>
          <a:lstStyle/>
          <a:p>
            <a:fld id="{FD2D06C7-F2A3-4D46-8211-F25711A79A92}" type="slidenum">
              <a:rPr lang="en-US" smtClean="0"/>
              <a:t>36</a:t>
            </a:fld>
            <a:endParaRPr lang="en-US"/>
          </a:p>
        </p:txBody>
      </p:sp>
    </p:spTree>
    <p:extLst>
      <p:ext uri="{BB962C8B-B14F-4D97-AF65-F5344CB8AC3E}">
        <p14:creationId xmlns:p14="http://schemas.microsoft.com/office/powerpoint/2010/main" val="815075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in luck! The data seems to be in a usable format.\n",</a:t>
            </a:r>
            <a:br>
              <a:rPr lang="en-US" dirty="0"/>
            </a:br>
            <a:r>
              <a:rPr lang="en-US" dirty="0"/>
              <a:t>"\n",</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"The first row in the data file defines the column headers, and the headers are descriptive enough for us to understand what each column represents. The headers even give us the units that the measurements were recorded in, just in case we needed to know at a later point in the project.\n",</a:t>
            </a:r>
            <a:br>
              <a:rPr lang="en-US" dirty="0"/>
            </a:br>
            <a:r>
              <a:rPr lang="en-US" dirty="0"/>
              <a:t>"\n",</a:t>
            </a:r>
            <a:br>
              <a:rPr lang="en-US" dirty="0"/>
            </a:br>
            <a:r>
              <a:rPr lang="en-US" dirty="0"/>
              <a:t>"Each row following the first row represents an entry for a flower: four measurements and one class, which tells us the species of the flower.\n",</a:t>
            </a:r>
            <a:br>
              <a:rPr lang="en-US" dirty="0"/>
            </a:br>
            <a:r>
              <a:rPr lang="en-US" dirty="0"/>
              <a:t>"\n",</a:t>
            </a:r>
            <a:br>
              <a:rPr lang="en-US" dirty="0"/>
            </a:br>
            <a:endParaRPr lang="en-US" dirty="0"/>
          </a:p>
          <a:p>
            <a:r>
              <a:rPr lang="en-US" sz="1200" b="0" i="0" u="none" strike="noStrike" kern="1200" dirty="0">
                <a:solidFill>
                  <a:schemeClr val="tx1"/>
                </a:solidFill>
                <a:effectLst/>
                <a:latin typeface="+mn-lt"/>
                <a:ea typeface="+mn-ea"/>
                <a:cs typeface="+mn-cs"/>
              </a:rPr>
              <a:t>We can see several useful values from this table. For example, we see that five petal width cm entries are missing.</a:t>
            </a:r>
          </a:p>
          <a:p>
            <a:r>
              <a:rPr lang="en-US" sz="1200" b="0" i="0" u="none" strike="noStrike" kern="1200" dirty="0">
                <a:solidFill>
                  <a:schemeClr val="tx1"/>
                </a:solidFill>
                <a:effectLst/>
                <a:latin typeface="+mn-lt"/>
                <a:ea typeface="+mn-ea"/>
                <a:cs typeface="+mn-cs"/>
              </a:rPr>
              <a:t>If you ask me, though, tables like this are rarely useful unless we know that our data should fall in a particular range. It's usually better to visualize the data in some way. Visualization makes outliers and errors immediately stand out, whereas they might go unnoticed in a large table of numbers.</a:t>
            </a:r>
          </a:p>
          <a:p>
            <a:r>
              <a:rPr lang="en-US" sz="1200" b="0" i="0" u="none" strike="noStrike" kern="1200" dirty="0">
                <a:solidFill>
                  <a:schemeClr val="tx1"/>
                </a:solidFill>
                <a:effectLst/>
                <a:latin typeface="+mn-lt"/>
                <a:ea typeface="+mn-ea"/>
                <a:cs typeface="+mn-cs"/>
              </a:rPr>
              <a:t>Since we know we're going to be plotting in this section, let's set up the notebook so we can plot inside of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t>
            </a:r>
            <a:br>
              <a:rPr lang="en-US" dirty="0"/>
            </a:br>
            <a:r>
              <a:rPr lang="en-US" dirty="0"/>
              <a:t>"If you ask me, though, tables like this are rarely useful unless we know that our data should fall in a particular range. It's usually better to visualize the data in some way. Visualization makes outliers and errors immediately stand out, whereas they might go unnoticed in a large table of numbers.\n",</a:t>
            </a:r>
            <a:br>
              <a:rPr lang="en-US" dirty="0"/>
            </a:br>
            <a:r>
              <a:rPr lang="en-US" dirty="0"/>
              <a:t>"\n",</a:t>
            </a:r>
            <a:br>
              <a:rPr lang="en-US" dirty="0"/>
            </a:br>
            <a:r>
              <a:rPr lang="en-US" dirty="0"/>
              <a:t>"Since we know we're going to be plotting in this section, let's set up the notebook so we can plot inside of it."</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fld id="{FD2D06C7-F2A3-4D46-8211-F25711A79A92}" type="slidenum">
              <a:rPr lang="en-US" smtClean="0"/>
              <a:t>40</a:t>
            </a:fld>
            <a:endParaRPr lang="en-US"/>
          </a:p>
        </p:txBody>
      </p:sp>
    </p:spTree>
    <p:extLst>
      <p:ext uri="{BB962C8B-B14F-4D97-AF65-F5344CB8AC3E}">
        <p14:creationId xmlns:p14="http://schemas.microsoft.com/office/powerpoint/2010/main" val="3855783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br>
              <a:rPr lang="en-US" dirty="0"/>
            </a:br>
            <a:r>
              <a:rPr lang="en-US" dirty="0"/>
              <a:t>{</a:t>
            </a:r>
            <a:br>
              <a:rPr lang="en-US" dirty="0"/>
            </a:br>
            <a:r>
              <a:rPr lang="en-US" dirty="0"/>
              <a:t> "</a:t>
            </a:r>
            <a:r>
              <a:rPr lang="en-US" dirty="0" err="1"/>
              <a:t>cell_type</a:t>
            </a:r>
            <a:r>
              <a:rPr lang="en-US" dirty="0"/>
              <a:t>": "markdown",</a:t>
            </a:r>
            <a:br>
              <a:rPr lang="en-US" dirty="0"/>
            </a:br>
            <a:r>
              <a:rPr lang="en-US" dirty="0"/>
              <a:t> "metadata": {},</a:t>
            </a:r>
            <a:br>
              <a:rPr lang="en-US" dirty="0"/>
            </a:br>
            <a:r>
              <a:rPr lang="en-US" dirty="0"/>
              <a:t> "source": [</a:t>
            </a:r>
            <a:br>
              <a:rPr lang="en-US" dirty="0"/>
            </a:br>
            <a:r>
              <a:rPr lang="en-US" dirty="0"/>
              <a:t>  "Next, let's create a **scatterplot matrix**. Scatterplot matrices plot the distribution of each column along the diagonal, and then plot a scatterplot matrix for the combination of each variable. They make for an efficient tool to look for errors in our data.\n",</a:t>
            </a:r>
            <a:br>
              <a:rPr lang="en-US" dirty="0"/>
            </a:br>
            <a:r>
              <a:rPr lang="en-US" dirty="0"/>
              <a:t>  "\n",</a:t>
            </a:r>
            <a:br>
              <a:rPr lang="en-US" dirty="0"/>
            </a:br>
            <a:r>
              <a:rPr lang="en-US" dirty="0"/>
              <a:t>  "We can even have the plotting package color each entry by its class to look for trends within the classes."</a:t>
            </a:r>
            <a:br>
              <a:rPr lang="en-US" dirty="0"/>
            </a:br>
            <a:r>
              <a:rPr lang="en-US" dirty="0"/>
              <a:t> ]</a:t>
            </a:r>
            <a:br>
              <a:rPr lang="en-US" dirty="0"/>
            </a:br>
            <a:r>
              <a:rPr lang="en-US" dirty="0"/>
              <a:t>}</a:t>
            </a:r>
          </a:p>
          <a:p>
            <a:r>
              <a:rPr lang="en-US" dirty="0"/>
              <a:t>,</a:t>
            </a:r>
            <a:br>
              <a:rPr lang="en-US" dirty="0"/>
            </a:br>
            <a:r>
              <a:rPr lang="en-US" dirty="0"/>
              <a:t>"\n",</a:t>
            </a:r>
            <a:br>
              <a:rPr lang="en-US" dirty="0"/>
            </a:br>
            <a:r>
              <a:rPr lang="en-US" dirty="0"/>
              <a:t>"1. There are five classes when there should only be three, meaning there were some coding errors.\n",</a:t>
            </a:r>
            <a:br>
              <a:rPr lang="en-US" dirty="0"/>
            </a:br>
            <a:r>
              <a:rPr lang="en-US" dirty="0"/>
              <a:t>"\n",</a:t>
            </a:r>
            <a:br>
              <a:rPr lang="en-US" dirty="0"/>
            </a:br>
            <a:r>
              <a:rPr lang="en-US" dirty="0"/>
              <a:t>"2. There are some clear outliers in the measurements that may be erroneous: one `</a:t>
            </a:r>
            <a:r>
              <a:rPr lang="en-US" dirty="0" err="1"/>
              <a:t>sepal_width_cm</a:t>
            </a:r>
            <a:r>
              <a:rPr lang="en-US" dirty="0"/>
              <a:t>` entry for `Iris-</a:t>
            </a:r>
            <a:r>
              <a:rPr lang="en-US" dirty="0" err="1"/>
              <a:t>setosa</a:t>
            </a:r>
            <a:r>
              <a:rPr lang="en-US" dirty="0"/>
              <a:t>` falls well outside its normal range, and several `</a:t>
            </a:r>
            <a:r>
              <a:rPr lang="en-US" dirty="0" err="1"/>
              <a:t>sepal_length_cm</a:t>
            </a:r>
            <a:r>
              <a:rPr lang="en-US" dirty="0"/>
              <a:t>` entries for `Iris-versicolor` are near-zero for some reason.\n",</a:t>
            </a:r>
            <a:br>
              <a:rPr lang="en-US" dirty="0"/>
            </a:br>
            <a:r>
              <a:rPr lang="en-US" dirty="0"/>
              <a:t>"\n",</a:t>
            </a:r>
            <a:br>
              <a:rPr lang="en-US" dirty="0"/>
            </a:br>
            <a:r>
              <a:rPr lang="en-US" dirty="0"/>
              <a:t>"3. We had to drop those rows with missing values.\n",</a:t>
            </a:r>
            <a:br>
              <a:rPr lang="en-US" dirty="0"/>
            </a:br>
            <a:r>
              <a:rPr lang="en-US" dirty="0"/>
              <a:t>"\n",</a:t>
            </a:r>
            <a:br>
              <a:rPr lang="en-US" dirty="0"/>
            </a:br>
            <a:r>
              <a:rPr lang="en-US" dirty="0"/>
              <a:t>"In all of these cases, we need to figure out what to do with the erroneous data. Which takes us to the next step..."</a:t>
            </a:r>
          </a:p>
        </p:txBody>
      </p:sp>
      <p:sp>
        <p:nvSpPr>
          <p:cNvPr id="4" name="Slide Number Placeholder 3"/>
          <p:cNvSpPr>
            <a:spLocks noGrp="1"/>
          </p:cNvSpPr>
          <p:nvPr>
            <p:ph type="sldNum" sz="quarter" idx="10"/>
          </p:nvPr>
        </p:nvSpPr>
        <p:spPr/>
        <p:txBody>
          <a:bodyPr/>
          <a:lstStyle/>
          <a:p>
            <a:fld id="{FD2D06C7-F2A3-4D46-8211-F25711A79A92}" type="slidenum">
              <a:rPr lang="en-US" smtClean="0"/>
              <a:t>41</a:t>
            </a:fld>
            <a:endParaRPr lang="en-US"/>
          </a:p>
        </p:txBody>
      </p:sp>
    </p:spTree>
    <p:extLst>
      <p:ext uri="{BB962C8B-B14F-4D97-AF65-F5344CB8AC3E}">
        <p14:creationId xmlns:p14="http://schemas.microsoft.com/office/powerpoint/2010/main" val="4254145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inspiration in 2007</a:t>
            </a:r>
          </a:p>
        </p:txBody>
      </p:sp>
      <p:sp>
        <p:nvSpPr>
          <p:cNvPr id="4" name="Slide Number Placeholder 3"/>
          <p:cNvSpPr>
            <a:spLocks noGrp="1"/>
          </p:cNvSpPr>
          <p:nvPr>
            <p:ph type="sldNum" sz="quarter" idx="5"/>
          </p:nvPr>
        </p:nvSpPr>
        <p:spPr/>
        <p:txBody>
          <a:bodyPr/>
          <a:lstStyle/>
          <a:p>
            <a:fld id="{FD2D06C7-F2A3-4D46-8211-F25711A79A92}" type="slidenum">
              <a:rPr lang="en-US" smtClean="0"/>
              <a:t>3</a:t>
            </a:fld>
            <a:endParaRPr lang="en-US"/>
          </a:p>
        </p:txBody>
      </p:sp>
    </p:spTree>
    <p:extLst>
      <p:ext uri="{BB962C8B-B14F-4D97-AF65-F5344CB8AC3E}">
        <p14:creationId xmlns:p14="http://schemas.microsoft.com/office/powerpoint/2010/main" val="1223881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Utilizing </a:t>
            </a:r>
            <a:r>
              <a:rPr lang="en-US" sz="1200" b="0" i="0" u="none" strike="noStrike" kern="1200" dirty="0" err="1">
                <a:solidFill>
                  <a:schemeClr val="tx1"/>
                </a:solidFill>
                <a:effectLst/>
                <a:latin typeface="+mn-lt"/>
                <a:ea typeface="+mn-ea"/>
                <a:cs typeface="+mn-cs"/>
              </a:rPr>
              <a:t>hardwares</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the past, most data scientists have conducted analytics on data that resides in the cloud or a centralized data center. However, the growth of the Internet of Things has generated more interest in </a:t>
            </a:r>
            <a:r>
              <a:rPr lang="en-US" sz="1200" b="0" i="0" u="sng" kern="1200" dirty="0">
                <a:solidFill>
                  <a:schemeClr val="tx1"/>
                </a:solidFill>
                <a:effectLst/>
                <a:latin typeface="+mn-lt"/>
                <a:ea typeface="+mn-ea"/>
                <a:cs typeface="+mn-cs"/>
                <a:hlinkClick r:id="rId3"/>
              </a:rPr>
              <a:t>edge analytics</a:t>
            </a:r>
            <a:r>
              <a:rPr lang="en-US" sz="1200" b="0" i="0" u="none" strike="noStrike" kern="1200" dirty="0">
                <a:solidFill>
                  <a:schemeClr val="tx1"/>
                </a:solidFill>
                <a:effectLst/>
                <a:latin typeface="+mn-lt"/>
                <a:ea typeface="+mn-ea"/>
                <a:cs typeface="+mn-cs"/>
              </a:rPr>
              <a:t>. When you have thousands of devices and sensors all collecting data, transferring that data to another location for analysis eats up too much network bandwidth and becomes cost prohibitive. For these use cases, enterprises are beginning to do more data processing and analytics out at the edge of the network, either on or very close to the devices and sensors generating the data.</a:t>
            </a:r>
            <a:endParaRPr lang="en-US" dirty="0"/>
          </a:p>
        </p:txBody>
      </p:sp>
      <p:sp>
        <p:nvSpPr>
          <p:cNvPr id="4" name="Slide Number Placeholder 3"/>
          <p:cNvSpPr>
            <a:spLocks noGrp="1"/>
          </p:cNvSpPr>
          <p:nvPr>
            <p:ph type="sldNum" sz="quarter" idx="10"/>
          </p:nvPr>
        </p:nvSpPr>
        <p:spPr/>
        <p:txBody>
          <a:bodyPr/>
          <a:lstStyle/>
          <a:p>
            <a:fld id="{FD2D06C7-F2A3-4D46-8211-F25711A79A92}" type="slidenum">
              <a:rPr lang="en-US" smtClean="0"/>
              <a:t>43</a:t>
            </a:fld>
            <a:endParaRPr lang="en-US"/>
          </a:p>
        </p:txBody>
      </p:sp>
    </p:spTree>
    <p:extLst>
      <p:ext uri="{BB962C8B-B14F-4D97-AF65-F5344CB8AC3E}">
        <p14:creationId xmlns:p14="http://schemas.microsoft.com/office/powerpoint/2010/main" val="291300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u="none" strike="noStrike" kern="1200" dirty="0">
                <a:solidFill>
                  <a:schemeClr val="tx1"/>
                </a:solidFill>
                <a:effectLst/>
                <a:latin typeface="+mn-lt"/>
                <a:ea typeface="+mn-ea"/>
                <a:cs typeface="+mn-cs"/>
                <a:hlinkClick r:id="rId3"/>
              </a:rPr>
              <a:t>Utilizing data and hardwares</a:t>
            </a:r>
          </a:p>
          <a:p>
            <a:endParaRPr lang="en-US" sz="1200" b="1" i="1" u="none" strike="noStrike" kern="1200" dirty="0">
              <a:solidFill>
                <a:schemeClr val="tx1"/>
              </a:solidFill>
              <a:effectLst/>
              <a:latin typeface="+mn-lt"/>
              <a:ea typeface="+mn-ea"/>
              <a:cs typeface="+mn-cs"/>
              <a:hlinkClick r:id="rId3"/>
            </a:endParaRPr>
          </a:p>
          <a:p>
            <a:r>
              <a:rPr lang="en-US" sz="1200" b="1" i="1" u="none" strike="noStrike" kern="1200" dirty="0">
                <a:solidFill>
                  <a:schemeClr val="tx1"/>
                </a:solidFill>
                <a:effectLst/>
                <a:latin typeface="+mn-lt"/>
                <a:ea typeface="+mn-ea"/>
                <a:cs typeface="+mn-cs"/>
                <a:hlinkClick r:id="rId3"/>
              </a:rPr>
              <a:t>Smart Data Discovery</a:t>
            </a:r>
            <a:r>
              <a:rPr lang="en-US" sz="1200" b="0" i="0" u="none" strike="noStrike" kern="1200" dirty="0">
                <a:solidFill>
                  <a:schemeClr val="tx1"/>
                </a:solidFill>
                <a:effectLst/>
                <a:latin typeface="+mn-lt"/>
                <a:ea typeface="+mn-ea"/>
                <a:cs typeface="+mn-cs"/>
              </a:rPr>
              <a:t> goes beyond data monitoring to help business users discover subtle and important factors and identify issues and patterns within the data so the organization can identify challenges and capitalize on opportunities. These tools allow business users to leverage sophisticated analytical techniques without the assistance of technical professionals or analysts. Users can perform advanced analytics in an easy-to-use, drag and drop interface without knowledge of statistical analysis or algorithms. Smart Data Discovery tools should enable gathering, preparation, integration and analysis of data and allow users to share findings and apply strategic, operational and tactical activities and will suggest relationships, identifies patterns, suggests visualization techniques and formats, highlights trends and patterns and helps to forecast and predict results for planning activities.</a:t>
            </a:r>
          </a:p>
          <a:p>
            <a:r>
              <a:rPr lang="en-US" sz="1200" b="1" i="1" u="none" strike="noStrike" kern="1200" dirty="0">
                <a:solidFill>
                  <a:schemeClr val="tx1"/>
                </a:solidFill>
                <a:effectLst/>
                <a:latin typeface="+mn-lt"/>
                <a:ea typeface="+mn-ea"/>
                <a:cs typeface="+mn-cs"/>
                <a:hlinkClick r:id="rId4"/>
              </a:rPr>
              <a:t>Augmented Data Preparation</a:t>
            </a:r>
            <a:r>
              <a:rPr lang="en-US" sz="1200" b="0" i="0" u="none" strike="noStrike" kern="1200" dirty="0">
                <a:solidFill>
                  <a:schemeClr val="tx1"/>
                </a:solidFill>
                <a:effectLst/>
                <a:latin typeface="+mn-lt"/>
                <a:ea typeface="+mn-ea"/>
                <a:cs typeface="+mn-cs"/>
              </a:rPr>
              <a:t> empowers business users with access to meaningful data to test theories and hypotheses without the assistance of data scientists or IT staff. It allows users access to crucial data and Information and allows them to connect to various data sources (personal, external, Cloud, and IT provisioned). Users can mash-up and integrate data in a single, uniform, interactive view and leverage auto-suggested relationships, JOINs, type casts, hierarchies and clean, reduce and clarify data so that it is easier to use and interpret, using integrated statistical algorithms like binning, clustering and regression for noise reduction and identification of trends and patterns. The ideal solution should balance agility with Data Governance to provide Data Quality and clear watermarks to identify the source of data.</a:t>
            </a:r>
          </a:p>
          <a:p>
            <a:r>
              <a:rPr lang="en-US" sz="1200" b="1" i="1" u="none" strike="noStrike" kern="1200" dirty="0">
                <a:solidFill>
                  <a:schemeClr val="tx1"/>
                </a:solidFill>
                <a:effectLst/>
                <a:latin typeface="+mn-lt"/>
                <a:ea typeface="+mn-ea"/>
                <a:cs typeface="+mn-cs"/>
              </a:rPr>
              <a:t>Augmented Analytics</a:t>
            </a:r>
            <a:r>
              <a:rPr lang="en-US" sz="1200" b="0" i="0" u="none" strike="noStrike" kern="1200" dirty="0">
                <a:solidFill>
                  <a:schemeClr val="tx1"/>
                </a:solidFill>
                <a:effectLst/>
                <a:latin typeface="+mn-lt"/>
                <a:ea typeface="+mn-ea"/>
                <a:cs typeface="+mn-cs"/>
              </a:rPr>
              <a:t> automates data insight by utilizing Machine Learning and Natural Language Processing to automate </a:t>
            </a:r>
            <a:r>
              <a:rPr lang="en-US" sz="1200" b="0" i="0" u="none" strike="noStrike" kern="1200" dirty="0">
                <a:solidFill>
                  <a:schemeClr val="tx1"/>
                </a:solidFill>
                <a:effectLst/>
                <a:latin typeface="+mn-lt"/>
                <a:ea typeface="+mn-ea"/>
                <a:cs typeface="+mn-cs"/>
                <a:hlinkClick r:id="rId5"/>
              </a:rPr>
              <a:t>data preparation</a:t>
            </a:r>
            <a:r>
              <a:rPr lang="en-US" sz="1200" b="0" i="0" u="none" strike="noStrike" kern="1200" dirty="0">
                <a:solidFill>
                  <a:schemeClr val="tx1"/>
                </a:solidFill>
                <a:effectLst/>
                <a:latin typeface="+mn-lt"/>
                <a:ea typeface="+mn-ea"/>
                <a:cs typeface="+mn-cs"/>
              </a:rPr>
              <a:t> and enable data sharing. This advanced use, manipulation and presentation of data simplifies data to present clear results and provides access to sophisticated tools so business users can make day-to-day decisions with confidence. Users can go beyond opinion and bias to get real insight and act on data quickly and accurately.</a:t>
            </a:r>
          </a:p>
          <a:p>
            <a:endParaRPr lang="en-US" dirty="0"/>
          </a:p>
        </p:txBody>
      </p:sp>
      <p:sp>
        <p:nvSpPr>
          <p:cNvPr id="4" name="Slide Number Placeholder 3"/>
          <p:cNvSpPr>
            <a:spLocks noGrp="1"/>
          </p:cNvSpPr>
          <p:nvPr>
            <p:ph type="sldNum" sz="quarter" idx="10"/>
          </p:nvPr>
        </p:nvSpPr>
        <p:spPr/>
        <p:txBody>
          <a:bodyPr/>
          <a:lstStyle/>
          <a:p>
            <a:fld id="{FD2D06C7-F2A3-4D46-8211-F25711A79A92}" type="slidenum">
              <a:rPr lang="en-US" smtClean="0"/>
              <a:t>47</a:t>
            </a:fld>
            <a:endParaRPr lang="en-US"/>
          </a:p>
        </p:txBody>
      </p:sp>
    </p:spTree>
    <p:extLst>
      <p:ext uri="{BB962C8B-B14F-4D97-AF65-F5344CB8AC3E}">
        <p14:creationId xmlns:p14="http://schemas.microsoft.com/office/powerpoint/2010/main" val="1179582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kern="1200" dirty="0">
                <a:solidFill>
                  <a:schemeClr val="tx1"/>
                </a:solidFill>
                <a:effectLst/>
                <a:latin typeface="+mn-lt"/>
                <a:ea typeface="+mn-ea"/>
                <a:cs typeface="+mn-cs"/>
              </a:rPr>
              <a:t>The statistic shows the revenue generated from the big data and business analytics market worldwide, from 2015 to 2020. In 2017, big data and business analytics was expected to generate 150.8 billion U.S. dollars worldwide.</a:t>
            </a:r>
          </a:p>
          <a:p>
            <a:endParaRPr lang="en-US" dirty="0"/>
          </a:p>
        </p:txBody>
      </p:sp>
      <p:sp>
        <p:nvSpPr>
          <p:cNvPr id="4" name="Slide Number Placeholder 3"/>
          <p:cNvSpPr>
            <a:spLocks noGrp="1"/>
          </p:cNvSpPr>
          <p:nvPr>
            <p:ph type="sldNum" sz="quarter" idx="10"/>
          </p:nvPr>
        </p:nvSpPr>
        <p:spPr/>
        <p:txBody>
          <a:bodyPr/>
          <a:lstStyle/>
          <a:p>
            <a:fld id="{FD2D06C7-F2A3-4D46-8211-F25711A79A92}" type="slidenum">
              <a:rPr lang="en-US" smtClean="0"/>
              <a:t>48</a:t>
            </a:fld>
            <a:endParaRPr lang="en-US"/>
          </a:p>
        </p:txBody>
      </p:sp>
    </p:spTree>
    <p:extLst>
      <p:ext uri="{BB962C8B-B14F-4D97-AF65-F5344CB8AC3E}">
        <p14:creationId xmlns:p14="http://schemas.microsoft.com/office/powerpoint/2010/main" val="2697652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 which areas are you using big data analytics today? In which additional areas will your company use data analytics in five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statistic shows the level of use of big data analytics in various business areas, according to a 2016 survey conducted by PwC. As of 2016, 59 percent of respondents stated that their company was using big data analytics to improve manufacturing and operations planning and controlling, with a further 16 percent saying they would potentially be using it in this area within five years.</a:t>
            </a:r>
          </a:p>
          <a:p>
            <a:endParaRPr lang="en-US" dirty="0"/>
          </a:p>
        </p:txBody>
      </p:sp>
      <p:sp>
        <p:nvSpPr>
          <p:cNvPr id="4" name="Slide Number Placeholder 3"/>
          <p:cNvSpPr>
            <a:spLocks noGrp="1"/>
          </p:cNvSpPr>
          <p:nvPr>
            <p:ph type="sldNum" sz="quarter" idx="10"/>
          </p:nvPr>
        </p:nvSpPr>
        <p:spPr/>
        <p:txBody>
          <a:bodyPr/>
          <a:lstStyle/>
          <a:p>
            <a:fld id="{FD2D06C7-F2A3-4D46-8211-F25711A79A92}" type="slidenum">
              <a:rPr lang="en-US" smtClean="0"/>
              <a:t>49</a:t>
            </a:fld>
            <a:endParaRPr lang="en-US"/>
          </a:p>
        </p:txBody>
      </p:sp>
    </p:spTree>
    <p:extLst>
      <p:ext uri="{BB962C8B-B14F-4D97-AF65-F5344CB8AC3E}">
        <p14:creationId xmlns:p14="http://schemas.microsoft.com/office/powerpoint/2010/main" val="4171381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kern="1200" dirty="0">
                <a:solidFill>
                  <a:schemeClr val="tx1"/>
                </a:solidFill>
                <a:effectLst/>
                <a:latin typeface="+mn-lt"/>
                <a:ea typeface="+mn-ea"/>
                <a:cs typeface="+mn-cs"/>
              </a:rPr>
              <a:t>The graph shows the types of data used for big data analysis by industry professionals worldwide, as of summer 2016. According to the survey data, 64 percent of respondents indicated that they were already using transaction data within their company for big data analysis, a further 19 percent said they planned to begin using transaction data within 12 months.</a:t>
            </a:r>
          </a:p>
          <a:p>
            <a:br>
              <a:rPr lang="en-US" dirty="0"/>
            </a:br>
            <a:endParaRPr lang="en-US" dirty="0"/>
          </a:p>
        </p:txBody>
      </p:sp>
      <p:sp>
        <p:nvSpPr>
          <p:cNvPr id="4" name="Slide Number Placeholder 3"/>
          <p:cNvSpPr>
            <a:spLocks noGrp="1"/>
          </p:cNvSpPr>
          <p:nvPr>
            <p:ph type="sldNum" sz="quarter" idx="10"/>
          </p:nvPr>
        </p:nvSpPr>
        <p:spPr/>
        <p:txBody>
          <a:bodyPr/>
          <a:lstStyle/>
          <a:p>
            <a:fld id="{FD2D06C7-F2A3-4D46-8211-F25711A79A92}" type="slidenum">
              <a:rPr lang="en-US" smtClean="0"/>
              <a:t>50</a:t>
            </a:fld>
            <a:endParaRPr lang="en-US"/>
          </a:p>
        </p:txBody>
      </p:sp>
    </p:spTree>
    <p:extLst>
      <p:ext uri="{BB962C8B-B14F-4D97-AF65-F5344CB8AC3E}">
        <p14:creationId xmlns:p14="http://schemas.microsoft.com/office/powerpoint/2010/main" val="13899604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Data breach notification within 72 hours of awareness</a:t>
            </a:r>
          </a:p>
          <a:p>
            <a:r>
              <a:rPr lang="en-US" sz="1200" b="0" i="0" u="none" strike="noStrike" kern="1200" dirty="0">
                <a:solidFill>
                  <a:schemeClr val="tx1"/>
                </a:solidFill>
                <a:effectLst/>
                <a:latin typeface="+mn-lt"/>
                <a:ea typeface="+mn-ea"/>
                <a:cs typeface="+mn-cs"/>
              </a:rPr>
              <a:t>The right for consumers to have their data erased</a:t>
            </a:r>
          </a:p>
          <a:p>
            <a:r>
              <a:rPr lang="en-US" sz="1200" b="0" i="0" u="none" strike="noStrike" kern="1200" dirty="0">
                <a:solidFill>
                  <a:schemeClr val="tx1"/>
                </a:solidFill>
                <a:effectLst/>
                <a:latin typeface="+mn-lt"/>
                <a:ea typeface="+mn-ea"/>
                <a:cs typeface="+mn-cs"/>
              </a:rPr>
              <a:t>The right for consumers to see any data companies have about them</a:t>
            </a:r>
          </a:p>
          <a:p>
            <a:r>
              <a:rPr lang="en-US" sz="1200" b="0" i="0" u="none" strike="noStrike" kern="1200" dirty="0">
                <a:solidFill>
                  <a:schemeClr val="tx1"/>
                </a:solidFill>
                <a:effectLst/>
                <a:latin typeface="+mn-lt"/>
                <a:ea typeface="+mn-ea"/>
                <a:cs typeface="+mn-cs"/>
              </a:rPr>
              <a:t>The right for consumers to move their data from one provider to another</a:t>
            </a:r>
          </a:p>
          <a:p>
            <a:r>
              <a:rPr lang="en-US" sz="1200" b="0" i="0" u="none" strike="noStrike" kern="1200" dirty="0">
                <a:solidFill>
                  <a:schemeClr val="tx1"/>
                </a:solidFill>
                <a:effectLst/>
                <a:latin typeface="+mn-lt"/>
                <a:ea typeface="+mn-ea"/>
                <a:cs typeface="+mn-cs"/>
              </a:rPr>
              <a:t>The requirement for companies to appoint a Data Protection Officer</a:t>
            </a:r>
          </a:p>
          <a:p>
            <a:r>
              <a:rPr lang="en-US" sz="1200" b="0" i="0" u="none" strike="noStrike" kern="1200" dirty="0">
                <a:solidFill>
                  <a:schemeClr val="tx1"/>
                </a:solidFill>
                <a:effectLst/>
                <a:latin typeface="+mn-lt"/>
                <a:ea typeface="+mn-ea"/>
                <a:cs typeface="+mn-cs"/>
              </a:rPr>
              <a:t>The requirement for companies to build privacy into their systems and limit employee access to personal data</a:t>
            </a:r>
          </a:p>
          <a:p>
            <a:endParaRPr lang="en-US" dirty="0"/>
          </a:p>
        </p:txBody>
      </p:sp>
      <p:sp>
        <p:nvSpPr>
          <p:cNvPr id="4" name="Slide Number Placeholder 3"/>
          <p:cNvSpPr>
            <a:spLocks noGrp="1"/>
          </p:cNvSpPr>
          <p:nvPr>
            <p:ph type="sldNum" sz="quarter" idx="10"/>
          </p:nvPr>
        </p:nvSpPr>
        <p:spPr/>
        <p:txBody>
          <a:bodyPr/>
          <a:lstStyle/>
          <a:p>
            <a:fld id="{FD2D06C7-F2A3-4D46-8211-F25711A79A92}" type="slidenum">
              <a:rPr lang="en-US" smtClean="0"/>
              <a:t>51</a:t>
            </a:fld>
            <a:endParaRPr lang="en-US"/>
          </a:p>
        </p:txBody>
      </p:sp>
    </p:spTree>
    <p:extLst>
      <p:ext uri="{BB962C8B-B14F-4D97-AF65-F5344CB8AC3E}">
        <p14:creationId xmlns:p14="http://schemas.microsoft.com/office/powerpoint/2010/main" val="17611849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enough Workforce… Learn it yourself</a:t>
            </a:r>
          </a:p>
          <a:p>
            <a:r>
              <a:rPr lang="en-US" dirty="0"/>
              <a:t>More courses for data science</a:t>
            </a:r>
          </a:p>
          <a:p>
            <a:endParaRPr lang="en-US" dirty="0"/>
          </a:p>
        </p:txBody>
      </p:sp>
      <p:sp>
        <p:nvSpPr>
          <p:cNvPr id="4" name="Slide Number Placeholder 3"/>
          <p:cNvSpPr>
            <a:spLocks noGrp="1"/>
          </p:cNvSpPr>
          <p:nvPr>
            <p:ph type="sldNum" sz="quarter" idx="10"/>
          </p:nvPr>
        </p:nvSpPr>
        <p:spPr/>
        <p:txBody>
          <a:bodyPr/>
          <a:lstStyle/>
          <a:p>
            <a:fld id="{FD2D06C7-F2A3-4D46-8211-F25711A79A92}" type="slidenum">
              <a:rPr lang="en-US" smtClean="0"/>
              <a:t>52</a:t>
            </a:fld>
            <a:endParaRPr lang="en-US"/>
          </a:p>
        </p:txBody>
      </p:sp>
    </p:spTree>
    <p:extLst>
      <p:ext uri="{BB962C8B-B14F-4D97-AF65-F5344CB8AC3E}">
        <p14:creationId xmlns:p14="http://schemas.microsoft.com/office/powerpoint/2010/main" val="1436334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top player are still the key tools </a:t>
            </a:r>
          </a:p>
        </p:txBody>
      </p:sp>
      <p:sp>
        <p:nvSpPr>
          <p:cNvPr id="4" name="Slide Number Placeholder 3"/>
          <p:cNvSpPr>
            <a:spLocks noGrp="1"/>
          </p:cNvSpPr>
          <p:nvPr>
            <p:ph type="sldNum" sz="quarter" idx="10"/>
          </p:nvPr>
        </p:nvSpPr>
        <p:spPr/>
        <p:txBody>
          <a:bodyPr/>
          <a:lstStyle/>
          <a:p>
            <a:fld id="{FD2D06C7-F2A3-4D46-8211-F25711A79A92}" type="slidenum">
              <a:rPr lang="en-US" smtClean="0"/>
              <a:t>53</a:t>
            </a:fld>
            <a:endParaRPr lang="en-US"/>
          </a:p>
        </p:txBody>
      </p:sp>
    </p:spTree>
    <p:extLst>
      <p:ext uri="{BB962C8B-B14F-4D97-AF65-F5344CB8AC3E}">
        <p14:creationId xmlns:p14="http://schemas.microsoft.com/office/powerpoint/2010/main" val="1520258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according to the data… (our god)</a:t>
            </a:r>
          </a:p>
        </p:txBody>
      </p:sp>
      <p:sp>
        <p:nvSpPr>
          <p:cNvPr id="4" name="Slide Number Placeholder 3"/>
          <p:cNvSpPr>
            <a:spLocks noGrp="1"/>
          </p:cNvSpPr>
          <p:nvPr>
            <p:ph type="sldNum" sz="quarter" idx="10"/>
          </p:nvPr>
        </p:nvSpPr>
        <p:spPr/>
        <p:txBody>
          <a:bodyPr/>
          <a:lstStyle/>
          <a:p>
            <a:fld id="{FD2D06C7-F2A3-4D46-8211-F25711A79A92}" type="slidenum">
              <a:rPr lang="en-US" smtClean="0"/>
              <a:t>54</a:t>
            </a:fld>
            <a:endParaRPr lang="en-US"/>
          </a:p>
        </p:txBody>
      </p:sp>
    </p:spTree>
    <p:extLst>
      <p:ext uri="{BB962C8B-B14F-4D97-AF65-F5344CB8AC3E}">
        <p14:creationId xmlns:p14="http://schemas.microsoft.com/office/powerpoint/2010/main" val="241024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Signals</a:t>
            </a:r>
            <a:r>
              <a:rPr lang="en-US" baseline="0" dirty="0"/>
              <a:t> are being contaminated with noise – potentially from the WT.  Is there a way we can clearly identify if that is the noise source? Wind turbines have a fundamental frequency component that we can calculate from readily available information</a:t>
            </a:r>
            <a:endParaRPr lang="en-US" dirty="0"/>
          </a:p>
        </p:txBody>
      </p:sp>
    </p:spTree>
    <p:extLst>
      <p:ext uri="{BB962C8B-B14F-4D97-AF65-F5344CB8AC3E}">
        <p14:creationId xmlns:p14="http://schemas.microsoft.com/office/powerpoint/2010/main" val="3695615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Fisher: ANOVA, Fisher’s exact test.</a:t>
            </a:r>
          </a:p>
          <a:p>
            <a:r>
              <a:rPr lang="en-US" dirty="0"/>
              <a:t>Also credited with quote “correlation does not imply causation” – lifetime pipe smoker, he</a:t>
            </a:r>
            <a:r>
              <a:rPr lang="en-US" baseline="0" dirty="0"/>
              <a:t> derided papers showing a link between smoking and cancer. </a:t>
            </a:r>
          </a:p>
          <a:p>
            <a:r>
              <a:rPr lang="en-US" baseline="0" dirty="0"/>
              <a:t>Denning – quality control – statistical sampling</a:t>
            </a:r>
          </a:p>
          <a:p>
            <a:r>
              <a:rPr lang="en-US" baseline="0" dirty="0" err="1"/>
              <a:t>Luhn</a:t>
            </a:r>
            <a:r>
              <a:rPr lang="en-US" baseline="0" dirty="0"/>
              <a:t> – indexing, IR principles – use text and data to inform Business Decisions</a:t>
            </a:r>
          </a:p>
          <a:p>
            <a:r>
              <a:rPr lang="en-US" baseline="0" dirty="0" err="1"/>
              <a:t>Tukey</a:t>
            </a:r>
            <a:r>
              <a:rPr lang="en-US" baseline="0" dirty="0"/>
              <a:t> – exploratory data </a:t>
            </a:r>
            <a:r>
              <a:rPr lang="en-US" baseline="0" dirty="0" err="1"/>
              <a:t>analsysi</a:t>
            </a:r>
            <a:r>
              <a:rPr lang="en-US" baseline="0" dirty="0"/>
              <a:t> – led to S, S+ and R</a:t>
            </a:r>
          </a:p>
          <a:p>
            <a:r>
              <a:rPr lang="en-US" baseline="0" dirty="0"/>
              <a:t>Howard </a:t>
            </a:r>
            <a:r>
              <a:rPr lang="en-US" baseline="0" dirty="0" err="1"/>
              <a:t>Dresner</a:t>
            </a:r>
            <a:r>
              <a:rPr lang="en-US" baseline="0" dirty="0"/>
              <a:t> – modern proponent of BI</a:t>
            </a:r>
          </a:p>
          <a:p>
            <a:r>
              <a:rPr lang="en-US" baseline="0" dirty="0"/>
              <a:t>Tom Mitchell’s ML book – still a best-seller</a:t>
            </a:r>
          </a:p>
          <a:p>
            <a:r>
              <a:rPr lang="en-US" baseline="0" dirty="0"/>
              <a:t>Fourth Paradigm – data driven science – inspired by Jim Gray’s work. </a:t>
            </a:r>
          </a:p>
          <a:p>
            <a:r>
              <a:rPr lang="en-US" baseline="0" dirty="0"/>
              <a:t>Peter </a:t>
            </a:r>
            <a:r>
              <a:rPr lang="en-US" baseline="0" dirty="0" err="1"/>
              <a:t>Norvig</a:t>
            </a:r>
            <a:r>
              <a:rPr lang="en-US" baseline="0" dirty="0"/>
              <a:t> – simple models + lots of data &gt; complex models</a:t>
            </a:r>
          </a:p>
          <a:p>
            <a:r>
              <a:rPr lang="en-US" baseline="0" dirty="0"/>
              <a:t>Data Deluge – exponential growth in data volume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E993057-5528-3549-89E2-97C5373A791C}" type="slidenum">
              <a:rPr lang="en-US" smtClean="0"/>
              <a:t>6</a:t>
            </a:fld>
            <a:endParaRPr lang="en-US"/>
          </a:p>
        </p:txBody>
      </p:sp>
    </p:spTree>
    <p:extLst>
      <p:ext uri="{BB962C8B-B14F-4D97-AF65-F5344CB8AC3E}">
        <p14:creationId xmlns:p14="http://schemas.microsoft.com/office/powerpoint/2010/main" val="2198084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Data scientist roles have grown over 650% since 2012, but currently, 35,000 people in the US have data science skills, while hundreds of companies are hiring for those roles.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r>
              <a:rPr lang="en-US" b="1" dirty="0"/>
              <a:t>9.8 times more Machine Learning Engineers</a:t>
            </a:r>
            <a:r>
              <a:rPr lang="en-US" dirty="0"/>
              <a:t> than five years ago</a:t>
            </a:r>
            <a:endParaRPr lang="en-US" b="1" dirty="0"/>
          </a:p>
          <a:p>
            <a:r>
              <a:rPr lang="en-US" dirty="0"/>
              <a:t>6.5 times more Data Scientists than five years ago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D2D06C7-F2A3-4D46-8211-F25711A79A92}" type="slidenum">
              <a:rPr lang="en-US" smtClean="0"/>
              <a:t>7</a:t>
            </a:fld>
            <a:endParaRPr lang="en-US"/>
          </a:p>
        </p:txBody>
      </p:sp>
    </p:spTree>
    <p:extLst>
      <p:ext uri="{BB962C8B-B14F-4D97-AF65-F5344CB8AC3E}">
        <p14:creationId xmlns:p14="http://schemas.microsoft.com/office/powerpoint/2010/main" val="3152272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Yeah, no. Back in Facebook’s web heyday around 2007, many people did surf to the social network by searching for “Facebook” or “Facebook login.” But then this thing called mobile came along and people started getting to Facebook by opening an app, not searching for a website. So searches for “Facebook” declining doesn’t prove much considering over half of Facebook’s traffic now comes from mobile. Since 2012 Facebook has kept growing to its current 1.19 billion users, and it has never had an overall decline in user count.</a:t>
            </a:r>
          </a:p>
          <a:p>
            <a:endParaRPr lang="en-US" dirty="0"/>
          </a:p>
        </p:txBody>
      </p:sp>
      <p:sp>
        <p:nvSpPr>
          <p:cNvPr id="4" name="Slide Number Placeholder 3"/>
          <p:cNvSpPr>
            <a:spLocks noGrp="1"/>
          </p:cNvSpPr>
          <p:nvPr>
            <p:ph type="sldNum" sz="quarter" idx="10"/>
          </p:nvPr>
        </p:nvSpPr>
        <p:spPr/>
        <p:txBody>
          <a:bodyPr/>
          <a:lstStyle/>
          <a:p>
            <a:fld id="{274D11F7-CCC0-4E8A-BC5F-223D26E613F0}" type="slidenum">
              <a:rPr lang="en-US" smtClean="0"/>
              <a:t>16</a:t>
            </a:fld>
            <a:endParaRPr lang="en-US"/>
          </a:p>
        </p:txBody>
      </p:sp>
    </p:spTree>
    <p:extLst>
      <p:ext uri="{BB962C8B-B14F-4D97-AF65-F5344CB8AC3E}">
        <p14:creationId xmlns:p14="http://schemas.microsoft.com/office/powerpoint/2010/main" val="3652148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message here. I can be wrong lol</a:t>
            </a:r>
          </a:p>
        </p:txBody>
      </p:sp>
      <p:sp>
        <p:nvSpPr>
          <p:cNvPr id="4" name="Slide Number Placeholder 3"/>
          <p:cNvSpPr>
            <a:spLocks noGrp="1"/>
          </p:cNvSpPr>
          <p:nvPr>
            <p:ph type="sldNum" sz="quarter" idx="10"/>
          </p:nvPr>
        </p:nvSpPr>
        <p:spPr/>
        <p:txBody>
          <a:bodyPr/>
          <a:lstStyle/>
          <a:p>
            <a:fld id="{274D11F7-CCC0-4E8A-BC5F-223D26E613F0}" type="slidenum">
              <a:rPr lang="en-US" smtClean="0"/>
              <a:t>17</a:t>
            </a:fld>
            <a:endParaRPr lang="en-US"/>
          </a:p>
        </p:txBody>
      </p:sp>
    </p:spTree>
    <p:extLst>
      <p:ext uri="{BB962C8B-B14F-4D97-AF65-F5344CB8AC3E}">
        <p14:creationId xmlns:p14="http://schemas.microsoft.com/office/powerpoint/2010/main" val="3745760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20</a:t>
            </a:fld>
            <a:endParaRPr lang="en-US"/>
          </a:p>
        </p:txBody>
      </p:sp>
    </p:spTree>
    <p:extLst>
      <p:ext uri="{BB962C8B-B14F-4D97-AF65-F5344CB8AC3E}">
        <p14:creationId xmlns:p14="http://schemas.microsoft.com/office/powerpoint/2010/main" val="2452353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B2A0E-0FE9-40EB-ADA9-19357929FBDB}" type="slidenum">
              <a:rPr lang="en-US" smtClean="0"/>
              <a:t>22</a:t>
            </a:fld>
            <a:endParaRPr lang="en-US"/>
          </a:p>
        </p:txBody>
      </p:sp>
    </p:spTree>
    <p:extLst>
      <p:ext uri="{BB962C8B-B14F-4D97-AF65-F5344CB8AC3E}">
        <p14:creationId xmlns:p14="http://schemas.microsoft.com/office/powerpoint/2010/main" val="134350448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8528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11/10/18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3200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6573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with Object and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p>
            <a:r>
              <a:rPr lang="en-US" dirty="0"/>
              <a:t>Click to add slide title</a:t>
            </a:r>
          </a:p>
        </p:txBody>
      </p:sp>
      <p:sp>
        <p:nvSpPr>
          <p:cNvPr id="3" name="Content Placeholder 2"/>
          <p:cNvSpPr>
            <a:spLocks noGrp="1"/>
          </p:cNvSpPr>
          <p:nvPr>
            <p:ph sz="half" idx="1" hasCustomPrompt="1"/>
          </p:nvPr>
        </p:nvSpPr>
        <p:spPr>
          <a:xfrm>
            <a:off x="609600" y="1371601"/>
            <a:ext cx="5384800" cy="4495799"/>
          </a:xfrm>
        </p:spPr>
        <p:txBody>
          <a:bodyPr>
            <a:noAutofit/>
          </a:bodyPr>
          <a:lstStyle>
            <a:lvl1pPr marL="342900" marR="0" indent="-342900" algn="l" defTabSz="914400" rtl="0" eaLnBrk="1" fontAlgn="auto" latinLnBrk="0" hangingPunct="1">
              <a:lnSpc>
                <a:spcPct val="100000"/>
              </a:lnSpc>
              <a:spcBef>
                <a:spcPts val="900"/>
              </a:spcBef>
              <a:spcAft>
                <a:spcPts val="0"/>
              </a:spcAft>
              <a:buClr>
                <a:srgbClr val="003399"/>
              </a:buClr>
              <a:buSzPct val="125000"/>
              <a:buFont typeface="Arial" panose="020B0604020202020204" pitchFamily="34" charset="0"/>
              <a:buChar char="•"/>
              <a:tabLst/>
              <a:defRPr sz="2800">
                <a:solidFill>
                  <a:schemeClr val="tx1"/>
                </a:solidFill>
              </a:defRPr>
            </a:lvl1pPr>
            <a:lvl2pPr marL="690563" marR="0" indent="-346075" algn="l" defTabSz="914400" rtl="0" eaLnBrk="1" fontAlgn="auto" latinLnBrk="0" hangingPunct="1">
              <a:lnSpc>
                <a:spcPct val="100000"/>
              </a:lnSpc>
              <a:spcBef>
                <a:spcPct val="20000"/>
              </a:spcBef>
              <a:spcAft>
                <a:spcPts val="0"/>
              </a:spcAft>
              <a:buClr>
                <a:srgbClr val="003399"/>
              </a:buClr>
              <a:buSzPct val="120000"/>
              <a:buFont typeface="Arial" panose="020B0604020202020204" pitchFamily="34" charset="0"/>
              <a:buChar char="–"/>
              <a:tabLst/>
              <a:defRPr kumimoji="0" lang="en-US" sz="2800" b="0" i="0" u="none" strike="noStrike" kern="1200" cap="none" spc="0" normalizeH="0" baseline="0" noProof="0" smtClean="0">
                <a:ln>
                  <a:noFill/>
                </a:ln>
                <a:solidFill>
                  <a:schemeClr val="tx1"/>
                </a:solidFill>
                <a:effectLst/>
                <a:uLnTx/>
                <a:uFillTx/>
                <a:cs typeface="Arial" pitchFamily="34" charset="0"/>
              </a:defRPr>
            </a:lvl2pPr>
            <a:lvl3pPr marL="1031875" marR="0" indent="-350838" algn="l" defTabSz="914400" rtl="0" eaLnBrk="1" fontAlgn="auto" latinLnBrk="0" hangingPunct="1">
              <a:lnSpc>
                <a:spcPct val="100000"/>
              </a:lnSpc>
              <a:spcBef>
                <a:spcPts val="576"/>
              </a:spcBef>
              <a:spcAft>
                <a:spcPts val="0"/>
              </a:spcAft>
              <a:buClr>
                <a:srgbClr val="003399"/>
              </a:buClr>
              <a:buSzPct val="100000"/>
              <a:buFont typeface="Wingdings" panose="05000000000000000000" pitchFamily="2" charset="2"/>
              <a:buChar char="§"/>
              <a:tabLst/>
              <a:defRPr sz="2000">
                <a:solidFill>
                  <a:schemeClr val="tx1"/>
                </a:solidFill>
              </a:defRPr>
            </a:lvl3pPr>
            <a:lvl4pPr marL="1374775" marR="0" indent="-342900" algn="l" defTabSz="914400" rtl="0" eaLnBrk="1" fontAlgn="auto" latinLnBrk="0" hangingPunct="1">
              <a:lnSpc>
                <a:spcPct val="100000"/>
              </a:lnSpc>
              <a:spcBef>
                <a:spcPct val="20000"/>
              </a:spcBef>
              <a:spcAft>
                <a:spcPts val="0"/>
              </a:spcAft>
              <a:buClr>
                <a:srgbClr val="003399"/>
              </a:buClr>
              <a:buSzPct val="130000"/>
              <a:buFont typeface="Arial" panose="020B0604020202020204" pitchFamily="34" charset="0"/>
              <a:buChar char="-"/>
              <a:tabLst/>
              <a:defRPr sz="1800">
                <a:solidFill>
                  <a:schemeClr val="tx1"/>
                </a:solidFill>
              </a:defRPr>
            </a:lvl4pPr>
            <a:lvl5pPr marL="1830388" marR="0" indent="-225425" algn="l" defTabSz="914400" rtl="0" eaLnBrk="1" fontAlgn="auto" latinLnBrk="0" hangingPunct="1">
              <a:lnSpc>
                <a:spcPct val="100000"/>
              </a:lnSpc>
              <a:spcBef>
                <a:spcPct val="20000"/>
              </a:spcBef>
              <a:spcAft>
                <a:spcPts val="0"/>
              </a:spcAft>
              <a:buClr>
                <a:srgbClr val="F4B834"/>
              </a:buClr>
              <a:buSzTx/>
              <a:buFont typeface="Arial" pitchFamily="34" charset="0"/>
              <a:buChar char="–"/>
              <a:tabLst/>
              <a:defRPr sz="1800">
                <a:solidFill>
                  <a:schemeClr val="tx1"/>
                </a:solidFill>
              </a:defRPr>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00000"/>
              </a:lnSpc>
              <a:spcBef>
                <a:spcPts val="900"/>
              </a:spcBef>
              <a:spcAft>
                <a:spcPts val="0"/>
              </a:spcAft>
              <a:buClr>
                <a:srgbClr val="003399"/>
              </a:buClr>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cs typeface="Arial" pitchFamily="34" charset="0"/>
              </a:rPr>
              <a:t>Click to add text </a:t>
            </a:r>
          </a:p>
          <a:p>
            <a:pPr marL="690563" marR="0" lvl="1" indent="-346075" algn="l" defTabSz="914400" rtl="0" eaLnBrk="1" fontAlgn="auto" latinLnBrk="0" hangingPunct="1">
              <a:lnSpc>
                <a:spcPct val="100000"/>
              </a:lnSpc>
              <a:spcBef>
                <a:spcPct val="20000"/>
              </a:spcBef>
              <a:spcAft>
                <a:spcPts val="0"/>
              </a:spcAft>
              <a:buClr>
                <a:srgbClr val="003399"/>
              </a:buClr>
              <a:buSzPct val="120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itchFamily="34" charset="0"/>
                <a:cs typeface="Arial" pitchFamily="34" charset="0"/>
              </a:rPr>
              <a:t>Second level text</a:t>
            </a:r>
          </a:p>
          <a:p>
            <a:pPr marL="1031875" marR="0" lvl="2" indent="-350838" algn="l" defTabSz="914400" rtl="0" eaLnBrk="1" fontAlgn="auto" latinLnBrk="0" hangingPunct="1">
              <a:lnSpc>
                <a:spcPct val="100000"/>
              </a:lnSpc>
              <a:spcBef>
                <a:spcPts val="576"/>
              </a:spcBef>
              <a:spcAft>
                <a:spcPts val="0"/>
              </a:spcAft>
              <a:buClr>
                <a:srgbClr val="003399"/>
              </a:buClr>
              <a:buSzPct val="100000"/>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mn-lt"/>
              </a:rPr>
              <a:t>Third level text</a:t>
            </a:r>
          </a:p>
          <a:p>
            <a:pPr marL="1374775" marR="0" lvl="3" indent="-342900" algn="l" defTabSz="914400" rtl="0" eaLnBrk="1" fontAlgn="auto" latinLnBrk="0" hangingPunct="1">
              <a:lnSpc>
                <a:spcPct val="100000"/>
              </a:lnSpc>
              <a:spcBef>
                <a:spcPct val="20000"/>
              </a:spcBef>
              <a:spcAft>
                <a:spcPts val="0"/>
              </a:spcAft>
              <a:buClr>
                <a:srgbClr val="003399"/>
              </a:buClr>
              <a:buSzPct val="130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mn-lt"/>
              </a:rPr>
              <a:t>Fourth level text</a:t>
            </a:r>
          </a:p>
        </p:txBody>
      </p:sp>
      <p:sp>
        <p:nvSpPr>
          <p:cNvPr id="5" name="Text Placeholder 5"/>
          <p:cNvSpPr>
            <a:spLocks noGrp="1"/>
          </p:cNvSpPr>
          <p:nvPr>
            <p:ph type="body" sz="quarter" idx="10" hasCustomPrompt="1"/>
          </p:nvPr>
        </p:nvSpPr>
        <p:spPr>
          <a:xfrm>
            <a:off x="6197600" y="4678364"/>
            <a:ext cx="5384800" cy="1341437"/>
          </a:xfrm>
        </p:spPr>
        <p:txBody>
          <a:bodyPr>
            <a:noAutofit/>
          </a:bodyPr>
          <a:lstStyle>
            <a:lvl1pPr marL="0" indent="0">
              <a:buFontTx/>
              <a:buNone/>
              <a:defRPr lang="en-US" sz="2000" i="1" dirty="0" smtClean="0"/>
            </a:lvl1pPr>
            <a:lvl2pPr marL="457200" indent="0">
              <a:buFontTx/>
              <a:buNone/>
              <a:defRPr lang="en-US" sz="2000" dirty="0" smtClean="0"/>
            </a:lvl2pPr>
            <a:lvl3pPr marL="914400" indent="0">
              <a:buFontTx/>
              <a:buNone/>
              <a:defRPr lang="en-US" sz="2000" dirty="0" smtClean="0"/>
            </a:lvl3pPr>
            <a:lvl4pPr marL="1371600" indent="0">
              <a:buFontTx/>
              <a:buNone/>
              <a:defRPr lang="en-US" sz="2000" dirty="0" smtClean="0"/>
            </a:lvl4pPr>
            <a:lvl5pPr marL="1828800" indent="0">
              <a:buFontTx/>
              <a:buNone/>
              <a:defRPr lang="en-US" sz="2000" dirty="0"/>
            </a:lvl5pPr>
          </a:lstStyle>
          <a:p>
            <a:pPr lvl="0"/>
            <a:r>
              <a:rPr lang="en-US" dirty="0"/>
              <a:t>Click to add Caption</a:t>
            </a:r>
          </a:p>
        </p:txBody>
      </p:sp>
      <p:sp>
        <p:nvSpPr>
          <p:cNvPr id="6" name="Content Placeholder 9"/>
          <p:cNvSpPr>
            <a:spLocks noGrp="1"/>
          </p:cNvSpPr>
          <p:nvPr>
            <p:ph sz="quarter" idx="12"/>
          </p:nvPr>
        </p:nvSpPr>
        <p:spPr>
          <a:xfrm>
            <a:off x="6197600" y="1371600"/>
            <a:ext cx="5384800" cy="3200400"/>
          </a:xfrm>
        </p:spPr>
        <p:txBody>
          <a:bodyPr>
            <a:noAutofit/>
          </a:bodyPr>
          <a:lstStyle>
            <a:lvl1pPr marL="0" marR="0" indent="0" algn="l" defTabSz="914400" rtl="0" eaLnBrk="1" fontAlgn="auto" latinLnBrk="0" hangingPunct="1">
              <a:lnSpc>
                <a:spcPct val="100000"/>
              </a:lnSpc>
              <a:spcBef>
                <a:spcPts val="768"/>
              </a:spcBef>
              <a:spcAft>
                <a:spcPts val="0"/>
              </a:spcAft>
              <a:buClr>
                <a:srgbClr val="F4B834"/>
              </a:buClr>
              <a:buSzTx/>
              <a:buFontTx/>
              <a:buNone/>
              <a:tabLst/>
              <a:defRPr lang="en-US" sz="2800" i="1" kern="1200" baseline="0" dirty="0">
                <a:solidFill>
                  <a:schemeClr val="tx1"/>
                </a:solidFill>
                <a:latin typeface="+mn-lt"/>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90877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0257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B61BEF0D-F0BB-DE4B-95CE-6DB70DBA9567}" type="datetimeFigureOut">
              <a:rPr lang="en-US" smtClean="0"/>
              <a:pPr/>
              <a:t>11/10/18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9994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387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46963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11/10/18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5807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093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11/10/18</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8310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11/10/18</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9975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61BEF0D-F0BB-DE4B-95CE-6DB70DBA9567}" type="datetimeFigureOut">
              <a:rPr lang="en-US" smtClean="0"/>
              <a:pPr/>
              <a:t>11/10/18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45068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facebook.com/notes/mike-develin/debunking-princeton/10151947421191849?comment_id=29419467&amp;notif_t=like" TargetMode="External"/><Relationship Id="rId5" Type="http://schemas.openxmlformats.org/officeDocument/2006/relationships/hyperlink" Target="http://techcrunch.com/2014/01/23/facebook-losing-users-princeton-losing-credibility/" TargetMode="Externa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jp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gif"/><Relationship Id="rId4" Type="http://schemas.openxmlformats.org/officeDocument/2006/relationships/image" Target="../media/image24.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Science: Introduction</a:t>
            </a:r>
          </a:p>
        </p:txBody>
      </p:sp>
      <p:sp>
        <p:nvSpPr>
          <p:cNvPr id="3" name="TextBox 2">
            <a:extLst>
              <a:ext uri="{FF2B5EF4-FFF2-40B4-BE49-F238E27FC236}">
                <a16:creationId xmlns:a16="http://schemas.microsoft.com/office/drawing/2014/main" id="{C0E93514-E999-B448-AFE7-0560BA2A9AFC}"/>
              </a:ext>
            </a:extLst>
          </p:cNvPr>
          <p:cNvSpPr txBox="1"/>
          <p:nvPr/>
        </p:nvSpPr>
        <p:spPr>
          <a:xfrm>
            <a:off x="-350196" y="1595336"/>
            <a:ext cx="184731" cy="369332"/>
          </a:xfrm>
          <a:prstGeom prst="rect">
            <a:avLst/>
          </a:prstGeom>
          <a:noFill/>
        </p:spPr>
        <p:txBody>
          <a:bodyPr wrap="none" rtlCol="0">
            <a:spAutoFit/>
          </a:bodyPr>
          <a:lstStyle/>
          <a:p>
            <a:endParaRPr lang="en-US"/>
          </a:p>
        </p:txBody>
      </p:sp>
      <p:pic>
        <p:nvPicPr>
          <p:cNvPr id="5" name="Picture 4">
            <a:extLst>
              <a:ext uri="{FF2B5EF4-FFF2-40B4-BE49-F238E27FC236}">
                <a16:creationId xmlns:a16="http://schemas.microsoft.com/office/drawing/2014/main" id="{6F0F7614-5D63-D440-B2E3-995E1951ED6B}"/>
              </a:ext>
            </a:extLst>
          </p:cNvPr>
          <p:cNvPicPr>
            <a:picLocks noChangeAspect="1"/>
          </p:cNvPicPr>
          <p:nvPr/>
        </p:nvPicPr>
        <p:blipFill>
          <a:blip r:embed="rId2"/>
          <a:stretch>
            <a:fillRect/>
          </a:stretch>
        </p:blipFill>
        <p:spPr>
          <a:xfrm>
            <a:off x="640780" y="19455"/>
            <a:ext cx="10788520" cy="6858000"/>
          </a:xfrm>
          <a:prstGeom prst="rect">
            <a:avLst/>
          </a:prstGeom>
        </p:spPr>
      </p:pic>
      <p:sp>
        <p:nvSpPr>
          <p:cNvPr id="4" name="Subtitle 2">
            <a:extLst>
              <a:ext uri="{FF2B5EF4-FFF2-40B4-BE49-F238E27FC236}">
                <a16:creationId xmlns:a16="http://schemas.microsoft.com/office/drawing/2014/main" id="{B4CF0DDF-AD18-EC4C-ACBC-4EC2E3315898}"/>
              </a:ext>
            </a:extLst>
          </p:cNvPr>
          <p:cNvSpPr txBox="1">
            <a:spLocks/>
          </p:cNvSpPr>
          <p:nvPr/>
        </p:nvSpPr>
        <p:spPr>
          <a:xfrm>
            <a:off x="0" y="5788152"/>
            <a:ext cx="12192000" cy="1069848"/>
          </a:xfrm>
          <a:prstGeom prst="rect">
            <a:avLst/>
          </a:prstGeom>
          <a:solidFill>
            <a:schemeClr val="bg1"/>
          </a:solidFill>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dirty="0"/>
              <a:t>By </a:t>
            </a:r>
            <a:r>
              <a:rPr lang="en-US" dirty="0">
                <a:solidFill>
                  <a:srgbClr val="0070C0"/>
                </a:solidFill>
              </a:rPr>
              <a:t>ASKS</a:t>
            </a:r>
            <a:r>
              <a:rPr lang="en-US" dirty="0"/>
              <a:t> Data Science Group</a:t>
            </a:r>
          </a:p>
          <a:p>
            <a:r>
              <a:rPr lang="en-US" dirty="0"/>
              <a:t>(</a:t>
            </a:r>
            <a:r>
              <a:rPr lang="en-US" dirty="0" err="1">
                <a:solidFill>
                  <a:srgbClr val="0070C0"/>
                </a:solidFill>
              </a:rPr>
              <a:t>A</a:t>
            </a:r>
            <a:r>
              <a:rPr lang="en-US" dirty="0" err="1"/>
              <a:t>pirak</a:t>
            </a:r>
            <a:r>
              <a:rPr lang="en-US" dirty="0"/>
              <a:t>, </a:t>
            </a:r>
            <a:r>
              <a:rPr lang="en-US" dirty="0" err="1">
                <a:solidFill>
                  <a:srgbClr val="0070C0"/>
                </a:solidFill>
              </a:rPr>
              <a:t>S</a:t>
            </a:r>
            <a:r>
              <a:rPr lang="en-US" dirty="0" err="1"/>
              <a:t>ophon</a:t>
            </a:r>
            <a:r>
              <a:rPr lang="en-US" dirty="0"/>
              <a:t>, </a:t>
            </a:r>
            <a:r>
              <a:rPr lang="en-US" dirty="0">
                <a:solidFill>
                  <a:srgbClr val="0070C0"/>
                </a:solidFill>
              </a:rPr>
              <a:t>K</a:t>
            </a:r>
            <a:r>
              <a:rPr lang="en-US" dirty="0"/>
              <a:t>anda, </a:t>
            </a:r>
            <a:r>
              <a:rPr lang="en-US" dirty="0" err="1">
                <a:solidFill>
                  <a:srgbClr val="0070C0"/>
                </a:solidFill>
              </a:rPr>
              <a:t>S</a:t>
            </a:r>
            <a:r>
              <a:rPr lang="en-US" dirty="0" err="1"/>
              <a:t>ittiporn</a:t>
            </a:r>
            <a:r>
              <a:rPr lang="en-US" dirty="0"/>
              <a:t>)</a:t>
            </a:r>
          </a:p>
        </p:txBody>
      </p:sp>
    </p:spTree>
    <p:extLst>
      <p:ext uri="{BB962C8B-B14F-4D97-AF65-F5344CB8AC3E}">
        <p14:creationId xmlns:p14="http://schemas.microsoft.com/office/powerpoint/2010/main" val="1108121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8D6276-DF18-9242-9782-53C41E62559C}"/>
              </a:ext>
            </a:extLst>
          </p:cNvPr>
          <p:cNvPicPr>
            <a:picLocks noChangeAspect="1"/>
          </p:cNvPicPr>
          <p:nvPr/>
        </p:nvPicPr>
        <p:blipFill>
          <a:blip r:embed="rId2"/>
          <a:stretch>
            <a:fillRect/>
          </a:stretch>
        </p:blipFill>
        <p:spPr>
          <a:xfrm>
            <a:off x="0" y="0"/>
            <a:ext cx="12278470" cy="6906639"/>
          </a:xfrm>
          <a:prstGeom prst="rect">
            <a:avLst/>
          </a:prstGeom>
        </p:spPr>
      </p:pic>
    </p:spTree>
    <p:extLst>
      <p:ext uri="{BB962C8B-B14F-4D97-AF65-F5344CB8AC3E}">
        <p14:creationId xmlns:p14="http://schemas.microsoft.com/office/powerpoint/2010/main" val="1407613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1F365-B7C2-8542-BC46-DE02D8C59856}"/>
              </a:ext>
            </a:extLst>
          </p:cNvPr>
          <p:cNvSpPr>
            <a:spLocks noGrp="1"/>
          </p:cNvSpPr>
          <p:nvPr>
            <p:ph type="title"/>
          </p:nvPr>
        </p:nvSpPr>
        <p:spPr>
          <a:xfrm>
            <a:off x="0" y="0"/>
            <a:ext cx="10058400" cy="1609344"/>
          </a:xfrm>
        </p:spPr>
        <p:txBody>
          <a:bodyPr>
            <a:normAutofit/>
          </a:bodyPr>
          <a:lstStyle/>
          <a:p>
            <a:r>
              <a:rPr lang="en-US" b="1" dirty="0"/>
              <a:t>Facebook Disaster Maps</a:t>
            </a:r>
            <a:endParaRPr lang="en-US" dirty="0"/>
          </a:p>
        </p:txBody>
      </p:sp>
      <p:pic>
        <p:nvPicPr>
          <p:cNvPr id="7" name="Picture 6">
            <a:extLst>
              <a:ext uri="{FF2B5EF4-FFF2-40B4-BE49-F238E27FC236}">
                <a16:creationId xmlns:a16="http://schemas.microsoft.com/office/drawing/2014/main" id="{8ADEDA13-1082-E144-A6E3-A25041E3E1B8}"/>
              </a:ext>
            </a:extLst>
          </p:cNvPr>
          <p:cNvPicPr>
            <a:picLocks noChangeAspect="1"/>
          </p:cNvPicPr>
          <p:nvPr/>
        </p:nvPicPr>
        <p:blipFill>
          <a:blip r:embed="rId2"/>
          <a:stretch>
            <a:fillRect/>
          </a:stretch>
        </p:blipFill>
        <p:spPr>
          <a:xfrm>
            <a:off x="2169268" y="1239196"/>
            <a:ext cx="7620000" cy="5080000"/>
          </a:xfrm>
          <a:prstGeom prst="rect">
            <a:avLst/>
          </a:prstGeom>
        </p:spPr>
      </p:pic>
    </p:spTree>
    <p:extLst>
      <p:ext uri="{BB962C8B-B14F-4D97-AF65-F5344CB8AC3E}">
        <p14:creationId xmlns:p14="http://schemas.microsoft.com/office/powerpoint/2010/main" val="1922114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36B-7A20-8346-8768-FFB1C6F79FA8}"/>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A26C1352-F298-424A-A043-FDF6E6BBBFED}"/>
              </a:ext>
            </a:extLst>
          </p:cNvPr>
          <p:cNvSpPr>
            <a:spLocks noGrp="1"/>
          </p:cNvSpPr>
          <p:nvPr>
            <p:ph idx="1"/>
          </p:nvPr>
        </p:nvSpPr>
        <p:spPr>
          <a:xfrm>
            <a:off x="1069848" y="2121408"/>
            <a:ext cx="10758986" cy="4050792"/>
          </a:xfrm>
        </p:spPr>
        <p:txBody>
          <a:bodyPr/>
          <a:lstStyle/>
          <a:p>
            <a:r>
              <a:rPr lang="en-US" sz="2800" b="1" dirty="0"/>
              <a:t>Population: </a:t>
            </a:r>
          </a:p>
          <a:p>
            <a:pPr marL="0" indent="0">
              <a:buNone/>
            </a:pPr>
            <a:r>
              <a:rPr lang="en-US" sz="2800" b="1" dirty="0"/>
              <a:t>	</a:t>
            </a:r>
            <a:r>
              <a:rPr lang="en-US" sz="2800" dirty="0"/>
              <a:t>Facebook population in each tile.</a:t>
            </a:r>
          </a:p>
          <a:p>
            <a:r>
              <a:rPr lang="en-US" sz="2800" b="1" dirty="0"/>
              <a:t>Movement: </a:t>
            </a:r>
          </a:p>
          <a:p>
            <a:pPr marL="0" indent="0">
              <a:buNone/>
            </a:pPr>
            <a:r>
              <a:rPr lang="en-US" sz="2800" dirty="0"/>
              <a:t>	Population movements between tile pairs.</a:t>
            </a:r>
          </a:p>
          <a:p>
            <a:r>
              <a:rPr lang="en-US" sz="2800" b="1" dirty="0"/>
              <a:t>Safety Check: </a:t>
            </a:r>
          </a:p>
          <a:p>
            <a:pPr marL="0" indent="0">
              <a:buNone/>
            </a:pPr>
            <a:r>
              <a:rPr lang="en-US" sz="2800" b="1" dirty="0"/>
              <a:t>	</a:t>
            </a:r>
            <a:r>
              <a:rPr lang="en-US" sz="2800" dirty="0"/>
              <a:t>Safety Check check-ins versus total invitations for each tile.</a:t>
            </a:r>
          </a:p>
          <a:p>
            <a:endParaRPr lang="en-US" dirty="0"/>
          </a:p>
        </p:txBody>
      </p:sp>
    </p:spTree>
    <p:extLst>
      <p:ext uri="{BB962C8B-B14F-4D97-AF65-F5344CB8AC3E}">
        <p14:creationId xmlns:p14="http://schemas.microsoft.com/office/powerpoint/2010/main" val="2367562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7804-096B-9747-9070-F6C7B7EB9254}"/>
              </a:ext>
            </a:extLst>
          </p:cNvPr>
          <p:cNvSpPr>
            <a:spLocks noGrp="1"/>
          </p:cNvSpPr>
          <p:nvPr>
            <p:ph type="title"/>
          </p:nvPr>
        </p:nvSpPr>
        <p:spPr>
          <a:xfrm>
            <a:off x="1069848" y="484631"/>
            <a:ext cx="10058400" cy="4846125"/>
          </a:xfrm>
        </p:spPr>
        <p:txBody>
          <a:bodyPr/>
          <a:lstStyle/>
          <a:p>
            <a:br>
              <a:rPr lang="en-US" dirty="0"/>
            </a:br>
            <a:r>
              <a:rPr lang="en-US" dirty="0"/>
              <a:t>Data scientist is not your salvation?</a:t>
            </a:r>
          </a:p>
        </p:txBody>
      </p:sp>
    </p:spTree>
    <p:extLst>
      <p:ext uri="{BB962C8B-B14F-4D97-AF65-F5344CB8AC3E}">
        <p14:creationId xmlns:p14="http://schemas.microsoft.com/office/powerpoint/2010/main" val="3451473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People makes mistake and A data scientist is people…</a:t>
            </a:r>
          </a:p>
        </p:txBody>
      </p:sp>
      <p:pic>
        <p:nvPicPr>
          <p:cNvPr id="5" name="Content Placeholder 4" descr="Screen Shot 2014-01-27 at 3.51.03 PM.png"/>
          <p:cNvPicPr>
            <a:picLocks noGrp="1" noChangeAspect="1"/>
          </p:cNvPicPr>
          <p:nvPr>
            <p:ph idx="1"/>
          </p:nvPr>
        </p:nvPicPr>
        <p:blipFill>
          <a:blip r:embed="rId2">
            <a:extLst>
              <a:ext uri="{28A0092B-C50C-407E-A947-70E740481C1C}">
                <a14:useLocalDpi xmlns:a14="http://schemas.microsoft.com/office/drawing/2010/main" val="0"/>
              </a:ext>
            </a:extLst>
          </a:blip>
          <a:srcRect t="-5574" b="-5574"/>
          <a:stretch>
            <a:fillRect/>
          </a:stretch>
        </p:blipFill>
        <p:spPr/>
      </p:pic>
      <p:sp>
        <p:nvSpPr>
          <p:cNvPr id="10" name="Rectangle 9"/>
          <p:cNvSpPr/>
          <p:nvPr/>
        </p:nvSpPr>
        <p:spPr>
          <a:xfrm>
            <a:off x="1347165" y="5379126"/>
            <a:ext cx="5005509" cy="124417"/>
          </a:xfrm>
          <a:prstGeom prst="rect">
            <a:avLst/>
          </a:prstGeom>
          <a:solidFill>
            <a:srgbClr val="FFFF00">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375849" y="5165133"/>
            <a:ext cx="5131730" cy="165868"/>
          </a:xfrm>
          <a:prstGeom prst="rect">
            <a:avLst/>
          </a:prstGeom>
          <a:solidFill>
            <a:srgbClr val="FFFF00">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71253A6-8636-3649-A5D8-64A5D7F81502}"/>
              </a:ext>
            </a:extLst>
          </p:cNvPr>
          <p:cNvSpPr txBox="1"/>
          <p:nvPr/>
        </p:nvSpPr>
        <p:spPr>
          <a:xfrm>
            <a:off x="4114800" y="6505731"/>
            <a:ext cx="5117491" cy="369332"/>
          </a:xfrm>
          <a:prstGeom prst="rect">
            <a:avLst/>
          </a:prstGeom>
          <a:noFill/>
        </p:spPr>
        <p:txBody>
          <a:bodyPr wrap="none" rtlCol="0">
            <a:spAutoFit/>
          </a:bodyPr>
          <a:lstStyle/>
          <a:p>
            <a:r>
              <a:rPr lang="en-US" dirty="0"/>
              <a:t>Ref: John Canny, “Introduction to Data Science”</a:t>
            </a:r>
          </a:p>
        </p:txBody>
      </p:sp>
    </p:spTree>
    <p:extLst>
      <p:ext uri="{BB962C8B-B14F-4D97-AF65-F5344CB8AC3E}">
        <p14:creationId xmlns:p14="http://schemas.microsoft.com/office/powerpoint/2010/main" val="2991787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4-01-27 at 3.56.34 PM.png"/>
          <p:cNvPicPr>
            <a:picLocks noGrp="1" noChangeAspect="1"/>
          </p:cNvPicPr>
          <p:nvPr>
            <p:ph idx="1"/>
          </p:nvPr>
        </p:nvPicPr>
        <p:blipFill>
          <a:blip r:embed="rId2">
            <a:extLst>
              <a:ext uri="{28A0092B-C50C-407E-A947-70E740481C1C}">
                <a14:useLocalDpi xmlns:a14="http://schemas.microsoft.com/office/drawing/2010/main" val="0"/>
              </a:ext>
            </a:extLst>
          </a:blip>
          <a:srcRect t="4838" b="4838"/>
          <a:stretch>
            <a:fillRect/>
          </a:stretch>
        </p:blipFill>
        <p:spPr>
          <a:xfrm>
            <a:off x="166162" y="2010772"/>
            <a:ext cx="5982148" cy="3289951"/>
          </a:xfrm>
        </p:spPr>
      </p:pic>
      <p:sp>
        <p:nvSpPr>
          <p:cNvPr id="6" name="TextBox 5"/>
          <p:cNvSpPr txBox="1"/>
          <p:nvPr/>
        </p:nvSpPr>
        <p:spPr>
          <a:xfrm>
            <a:off x="2363138" y="1243536"/>
            <a:ext cx="1429730" cy="646331"/>
          </a:xfrm>
          <a:prstGeom prst="rect">
            <a:avLst/>
          </a:prstGeom>
          <a:noFill/>
        </p:spPr>
        <p:txBody>
          <a:bodyPr wrap="square" rtlCol="0">
            <a:spAutoFit/>
          </a:bodyPr>
          <a:lstStyle/>
          <a:p>
            <a:pPr algn="ctr"/>
            <a:r>
              <a:rPr lang="en-US" dirty="0"/>
              <a:t>Searches for “MySpace”</a:t>
            </a:r>
          </a:p>
        </p:txBody>
      </p:sp>
      <p:grpSp>
        <p:nvGrpSpPr>
          <p:cNvPr id="8" name="Group 7"/>
          <p:cNvGrpSpPr/>
          <p:nvPr/>
        </p:nvGrpSpPr>
        <p:grpSpPr>
          <a:xfrm>
            <a:off x="6881510" y="1273911"/>
            <a:ext cx="3850956" cy="4242864"/>
            <a:chOff x="4973636" y="883047"/>
            <a:chExt cx="3850956" cy="4242864"/>
          </a:xfrm>
        </p:grpSpPr>
        <p:pic>
          <p:nvPicPr>
            <p:cNvPr id="5" name="Picture 4" descr="Screen Shot 2014-01-27 at 3.57.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636" y="1619908"/>
              <a:ext cx="3850956" cy="3506003"/>
            </a:xfrm>
            <a:prstGeom prst="rect">
              <a:avLst/>
            </a:prstGeom>
          </p:spPr>
        </p:pic>
        <p:sp>
          <p:nvSpPr>
            <p:cNvPr id="7" name="TextBox 6"/>
            <p:cNvSpPr txBox="1"/>
            <p:nvPr/>
          </p:nvSpPr>
          <p:spPr>
            <a:xfrm>
              <a:off x="6184249" y="883047"/>
              <a:ext cx="1429730" cy="646331"/>
            </a:xfrm>
            <a:prstGeom prst="rect">
              <a:avLst/>
            </a:prstGeom>
            <a:noFill/>
          </p:spPr>
          <p:txBody>
            <a:bodyPr wrap="square" rtlCol="0">
              <a:spAutoFit/>
            </a:bodyPr>
            <a:lstStyle/>
            <a:p>
              <a:pPr algn="ctr"/>
              <a:r>
                <a:rPr lang="en-US" dirty="0"/>
                <a:t>Searches for “Facebook”</a:t>
              </a:r>
            </a:p>
          </p:txBody>
        </p:sp>
      </p:grpSp>
      <p:sp>
        <p:nvSpPr>
          <p:cNvPr id="9" name="TextBox 8">
            <a:extLst>
              <a:ext uri="{FF2B5EF4-FFF2-40B4-BE49-F238E27FC236}">
                <a16:creationId xmlns:a16="http://schemas.microsoft.com/office/drawing/2014/main" id="{F6DA0367-F4EE-F64C-A960-F3D0D9EF14EE}"/>
              </a:ext>
            </a:extLst>
          </p:cNvPr>
          <p:cNvSpPr txBox="1"/>
          <p:nvPr/>
        </p:nvSpPr>
        <p:spPr>
          <a:xfrm>
            <a:off x="4114800" y="6505731"/>
            <a:ext cx="5117491" cy="369332"/>
          </a:xfrm>
          <a:prstGeom prst="rect">
            <a:avLst/>
          </a:prstGeom>
          <a:noFill/>
        </p:spPr>
        <p:txBody>
          <a:bodyPr wrap="none" rtlCol="0">
            <a:spAutoFit/>
          </a:bodyPr>
          <a:lstStyle/>
          <a:p>
            <a:r>
              <a:rPr lang="en-US" dirty="0"/>
              <a:t>Ref: John Canny, “Introduction to Data Science”</a:t>
            </a:r>
          </a:p>
        </p:txBody>
      </p:sp>
    </p:spTree>
    <p:extLst>
      <p:ext uri="{BB962C8B-B14F-4D97-AF65-F5344CB8AC3E}">
        <p14:creationId xmlns:p14="http://schemas.microsoft.com/office/powerpoint/2010/main" val="117257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Shot 2014-01-27 at 4.01.27 PM.png"/>
          <p:cNvPicPr>
            <a:picLocks noGrp="1" noChangeAspect="1"/>
          </p:cNvPicPr>
          <p:nvPr>
            <p:ph idx="1"/>
          </p:nvPr>
        </p:nvPicPr>
        <p:blipFill>
          <a:blip r:embed="rId3">
            <a:extLst>
              <a:ext uri="{28A0092B-C50C-407E-A947-70E740481C1C}">
                <a14:useLocalDpi xmlns:a14="http://schemas.microsoft.com/office/drawing/2010/main" val="0"/>
              </a:ext>
            </a:extLst>
          </a:blip>
          <a:srcRect l="-27269" r="-27269"/>
          <a:stretch>
            <a:fillRect/>
          </a:stretch>
        </p:blipFill>
        <p:spPr>
          <a:xfrm>
            <a:off x="-510484" y="1434377"/>
            <a:ext cx="8598686" cy="4765303"/>
          </a:xfrm>
        </p:spPr>
      </p:pic>
      <p:grpSp>
        <p:nvGrpSpPr>
          <p:cNvPr id="9" name="Group 8"/>
          <p:cNvGrpSpPr/>
          <p:nvPr/>
        </p:nvGrpSpPr>
        <p:grpSpPr>
          <a:xfrm>
            <a:off x="7692104" y="347347"/>
            <a:ext cx="3255925" cy="4278815"/>
            <a:chOff x="5718924" y="1261746"/>
            <a:chExt cx="3255925" cy="4278815"/>
          </a:xfrm>
        </p:grpSpPr>
        <p:sp>
          <p:nvSpPr>
            <p:cNvPr id="6" name="TextBox 5"/>
            <p:cNvSpPr txBox="1"/>
            <p:nvPr/>
          </p:nvSpPr>
          <p:spPr>
            <a:xfrm>
              <a:off x="5859611" y="3232237"/>
              <a:ext cx="2750197" cy="2308324"/>
            </a:xfrm>
            <a:prstGeom prst="rect">
              <a:avLst/>
            </a:prstGeom>
            <a:noFill/>
          </p:spPr>
          <p:txBody>
            <a:bodyPr wrap="none" rtlCol="0">
              <a:spAutoFit/>
            </a:bodyPr>
            <a:lstStyle/>
            <a:p>
              <a:r>
                <a:rPr lang="en-US" dirty="0"/>
                <a:t>and based on Princeton</a:t>
              </a:r>
            </a:p>
            <a:p>
              <a:r>
                <a:rPr lang="en-US" dirty="0"/>
                <a:t>search trends:</a:t>
              </a:r>
            </a:p>
            <a:p>
              <a:endParaRPr lang="en-US" dirty="0"/>
            </a:p>
            <a:p>
              <a:r>
                <a:rPr lang="en-US" dirty="0"/>
                <a:t>“This trend suggests that </a:t>
              </a:r>
            </a:p>
            <a:p>
              <a:r>
                <a:rPr lang="en-US" dirty="0"/>
                <a:t>Princeton will have only </a:t>
              </a:r>
            </a:p>
            <a:p>
              <a:r>
                <a:rPr lang="en-US" dirty="0"/>
                <a:t>half its current enrollment </a:t>
              </a:r>
            </a:p>
            <a:p>
              <a:r>
                <a:rPr lang="en-US" dirty="0"/>
                <a:t>by 2018, and by 2021 it will</a:t>
              </a:r>
            </a:p>
            <a:p>
              <a:r>
                <a:rPr lang="en-US" dirty="0"/>
                <a:t>have no students at all,…</a:t>
              </a:r>
            </a:p>
          </p:txBody>
        </p:sp>
        <p:pic>
          <p:nvPicPr>
            <p:cNvPr id="7" name="Picture 6" descr="Screen Shot 2014-01-27 at 4.04.0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8924" y="1261746"/>
              <a:ext cx="3255925" cy="2013623"/>
            </a:xfrm>
            <a:prstGeom prst="rect">
              <a:avLst/>
            </a:prstGeom>
          </p:spPr>
        </p:pic>
      </p:grpSp>
      <p:sp>
        <p:nvSpPr>
          <p:cNvPr id="8" name="Rectangle 7"/>
          <p:cNvSpPr/>
          <p:nvPr/>
        </p:nvSpPr>
        <p:spPr>
          <a:xfrm>
            <a:off x="6665555" y="4863292"/>
            <a:ext cx="4772465" cy="1477328"/>
          </a:xfrm>
          <a:prstGeom prst="rect">
            <a:avLst/>
          </a:prstGeom>
        </p:spPr>
        <p:txBody>
          <a:bodyPr wrap="square">
            <a:spAutoFit/>
          </a:bodyPr>
          <a:lstStyle/>
          <a:p>
            <a:r>
              <a:rPr lang="en-US" dirty="0">
                <a:hlinkClick r:id="rId5"/>
              </a:rPr>
              <a:t>http://techcrunch.com/2014/01/23/facebook-losing-users-princeton-losing-credibility/</a:t>
            </a:r>
            <a:endParaRPr lang="en-US" dirty="0"/>
          </a:p>
          <a:p>
            <a:endParaRPr lang="en-US" dirty="0"/>
          </a:p>
          <a:p>
            <a:r>
              <a:rPr lang="en-US" dirty="0">
                <a:hlinkClick r:id="rId6"/>
              </a:rPr>
              <a:t>Debunking Princeton</a:t>
            </a:r>
            <a:endParaRPr lang="en-US" dirty="0"/>
          </a:p>
          <a:p>
            <a:r>
              <a:rPr lang="en-US" dirty="0"/>
              <a:t>by Mike Develin, Facebook Data Scientist</a:t>
            </a:r>
          </a:p>
        </p:txBody>
      </p:sp>
      <p:sp>
        <p:nvSpPr>
          <p:cNvPr id="10" name="TextBox 9">
            <a:extLst>
              <a:ext uri="{FF2B5EF4-FFF2-40B4-BE49-F238E27FC236}">
                <a16:creationId xmlns:a16="http://schemas.microsoft.com/office/drawing/2014/main" id="{E172CD5B-8F01-014E-BE63-3C33348C10A0}"/>
              </a:ext>
            </a:extLst>
          </p:cNvPr>
          <p:cNvSpPr txBox="1"/>
          <p:nvPr/>
        </p:nvSpPr>
        <p:spPr>
          <a:xfrm>
            <a:off x="372140" y="6488668"/>
            <a:ext cx="5117491" cy="369332"/>
          </a:xfrm>
          <a:prstGeom prst="rect">
            <a:avLst/>
          </a:prstGeom>
          <a:noFill/>
        </p:spPr>
        <p:txBody>
          <a:bodyPr wrap="none" rtlCol="0">
            <a:spAutoFit/>
          </a:bodyPr>
          <a:lstStyle/>
          <a:p>
            <a:r>
              <a:rPr lang="en-US" dirty="0"/>
              <a:t>Ref: John Canny, “Introduction to Data Science”</a:t>
            </a:r>
          </a:p>
        </p:txBody>
      </p:sp>
    </p:spTree>
    <p:extLst>
      <p:ext uri="{BB962C8B-B14F-4D97-AF65-F5344CB8AC3E}">
        <p14:creationId xmlns:p14="http://schemas.microsoft.com/office/powerpoint/2010/main" val="183601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32547" y="1737360"/>
            <a:ext cx="7455172" cy="4791076"/>
          </a:xfrm>
          <a:prstGeom prst="rect">
            <a:avLst/>
          </a:prstGeom>
        </p:spPr>
      </p:pic>
      <p:sp>
        <p:nvSpPr>
          <p:cNvPr id="5" name="Title 4"/>
          <p:cNvSpPr>
            <a:spLocks noGrp="1"/>
          </p:cNvSpPr>
          <p:nvPr>
            <p:ph type="title"/>
          </p:nvPr>
        </p:nvSpPr>
        <p:spPr>
          <a:xfrm>
            <a:off x="1097280" y="286603"/>
            <a:ext cx="10058400" cy="1253439"/>
          </a:xfrm>
        </p:spPr>
        <p:txBody>
          <a:bodyPr>
            <a:normAutofit fontScale="90000"/>
          </a:bodyPr>
          <a:lstStyle/>
          <a:p>
            <a:r>
              <a:rPr lang="en-US" b="1" dirty="0"/>
              <a:t>Number of monthly active Facebook users</a:t>
            </a:r>
            <a:endParaRPr lang="en-US" dirty="0"/>
          </a:p>
        </p:txBody>
      </p:sp>
      <p:sp>
        <p:nvSpPr>
          <p:cNvPr id="6" name="TextBox 5">
            <a:extLst>
              <a:ext uri="{FF2B5EF4-FFF2-40B4-BE49-F238E27FC236}">
                <a16:creationId xmlns:a16="http://schemas.microsoft.com/office/drawing/2014/main" id="{5850B74C-3A15-394F-BF7B-22BC7171DDF3}"/>
              </a:ext>
            </a:extLst>
          </p:cNvPr>
          <p:cNvSpPr txBox="1"/>
          <p:nvPr/>
        </p:nvSpPr>
        <p:spPr>
          <a:xfrm>
            <a:off x="4114800" y="6505731"/>
            <a:ext cx="5117491" cy="369332"/>
          </a:xfrm>
          <a:prstGeom prst="rect">
            <a:avLst/>
          </a:prstGeom>
          <a:noFill/>
        </p:spPr>
        <p:txBody>
          <a:bodyPr wrap="none" rtlCol="0">
            <a:spAutoFit/>
          </a:bodyPr>
          <a:lstStyle/>
          <a:p>
            <a:r>
              <a:rPr lang="en-US" dirty="0"/>
              <a:t>Ref: John Canny, “Introduction to Data Science”</a:t>
            </a:r>
          </a:p>
        </p:txBody>
      </p:sp>
    </p:spTree>
    <p:extLst>
      <p:ext uri="{BB962C8B-B14F-4D97-AF65-F5344CB8AC3E}">
        <p14:creationId xmlns:p14="http://schemas.microsoft.com/office/powerpoint/2010/main" val="1006501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477EE0-EB90-4443-9CE9-8AD5ADD30E21}"/>
              </a:ext>
            </a:extLst>
          </p:cNvPr>
          <p:cNvSpPr>
            <a:spLocks noGrp="1"/>
          </p:cNvSpPr>
          <p:nvPr>
            <p:ph type="title"/>
          </p:nvPr>
        </p:nvSpPr>
        <p:spPr/>
        <p:txBody>
          <a:bodyPr/>
          <a:lstStyle/>
          <a:p>
            <a:r>
              <a:rPr lang="en-US" dirty="0"/>
              <a:t>Data Science: The NOW</a:t>
            </a:r>
          </a:p>
        </p:txBody>
      </p:sp>
      <p:sp>
        <p:nvSpPr>
          <p:cNvPr id="5" name="Text Placeholder 4">
            <a:extLst>
              <a:ext uri="{FF2B5EF4-FFF2-40B4-BE49-F238E27FC236}">
                <a16:creationId xmlns:a16="http://schemas.microsoft.com/office/drawing/2014/main" id="{D16120EE-BD8B-A34A-B014-4886EC6A1FA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06904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C4746-894E-5B47-A986-3844770C6543}"/>
              </a:ext>
            </a:extLst>
          </p:cNvPr>
          <p:cNvSpPr>
            <a:spLocks noGrp="1"/>
          </p:cNvSpPr>
          <p:nvPr>
            <p:ph type="title"/>
          </p:nvPr>
        </p:nvSpPr>
        <p:spPr/>
        <p:txBody>
          <a:bodyPr/>
          <a:lstStyle/>
          <a:p>
            <a:r>
              <a:rPr lang="en-US" dirty="0"/>
              <a:t>What is driving Data Science?</a:t>
            </a:r>
          </a:p>
        </p:txBody>
      </p:sp>
      <p:sp>
        <p:nvSpPr>
          <p:cNvPr id="3" name="Content Placeholder 2">
            <a:extLst>
              <a:ext uri="{FF2B5EF4-FFF2-40B4-BE49-F238E27FC236}">
                <a16:creationId xmlns:a16="http://schemas.microsoft.com/office/drawing/2014/main" id="{07E83437-887D-8341-9DBD-0AF797F1E48D}"/>
              </a:ext>
            </a:extLst>
          </p:cNvPr>
          <p:cNvSpPr>
            <a:spLocks noGrp="1"/>
          </p:cNvSpPr>
          <p:nvPr>
            <p:ph idx="1"/>
          </p:nvPr>
        </p:nvSpPr>
        <p:spPr/>
        <p:txBody>
          <a:bodyPr/>
          <a:lstStyle/>
          <a:p>
            <a:r>
              <a:rPr lang="en-US" dirty="0"/>
              <a:t>The DATA (Duh!!)</a:t>
            </a:r>
          </a:p>
          <a:p>
            <a:pPr lvl="1"/>
            <a:r>
              <a:rPr lang="en-US" dirty="0"/>
              <a:t>New sources of Data</a:t>
            </a:r>
          </a:p>
          <a:p>
            <a:pPr lvl="1"/>
            <a:r>
              <a:rPr lang="en-US" dirty="0"/>
              <a:t>IoT, Internets, Big Data, Social Network, Crowdsourcing</a:t>
            </a:r>
          </a:p>
          <a:p>
            <a:pPr lvl="1"/>
            <a:r>
              <a:rPr lang="en-US" dirty="0"/>
              <a:t>Challenges</a:t>
            </a:r>
          </a:p>
          <a:p>
            <a:r>
              <a:rPr lang="en-US" dirty="0"/>
              <a:t>The emerging tools and technology</a:t>
            </a:r>
          </a:p>
          <a:p>
            <a:pPr lvl="1"/>
            <a:r>
              <a:rPr lang="en-US" dirty="0"/>
              <a:t>R platform, Python, Microsoft Azure ML Studio</a:t>
            </a:r>
          </a:p>
          <a:p>
            <a:pPr lvl="1"/>
            <a:r>
              <a:rPr lang="en-US" dirty="0"/>
              <a:t>Computing Hardware</a:t>
            </a:r>
          </a:p>
          <a:p>
            <a:pPr marL="274320" lvl="1" indent="0">
              <a:buNone/>
            </a:pPr>
            <a:endParaRPr lang="en-US" dirty="0"/>
          </a:p>
          <a:p>
            <a:pPr marL="0" indent="0">
              <a:buNone/>
            </a:pPr>
            <a:endParaRPr lang="en-US" dirty="0"/>
          </a:p>
        </p:txBody>
      </p:sp>
    </p:spTree>
    <p:extLst>
      <p:ext uri="{BB962C8B-B14F-4D97-AF65-F5344CB8AC3E}">
        <p14:creationId xmlns:p14="http://schemas.microsoft.com/office/powerpoint/2010/main" val="705537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F0EE7AF-B5FD-EC4A-A661-41D20B5D0DC3}"/>
              </a:ext>
            </a:extLst>
          </p:cNvPr>
          <p:cNvPicPr>
            <a:picLocks noChangeAspect="1"/>
          </p:cNvPicPr>
          <p:nvPr/>
        </p:nvPicPr>
        <p:blipFill>
          <a:blip r:embed="rId3"/>
          <a:stretch>
            <a:fillRect/>
          </a:stretch>
        </p:blipFill>
        <p:spPr>
          <a:xfrm>
            <a:off x="4066473" y="985014"/>
            <a:ext cx="4584366" cy="4584366"/>
          </a:xfrm>
          <a:prstGeom prst="rect">
            <a:avLst/>
          </a:prstGeom>
        </p:spPr>
      </p:pic>
      <p:pic>
        <p:nvPicPr>
          <p:cNvPr id="5" name="Picture 4">
            <a:extLst>
              <a:ext uri="{FF2B5EF4-FFF2-40B4-BE49-F238E27FC236}">
                <a16:creationId xmlns:a16="http://schemas.microsoft.com/office/drawing/2014/main" id="{63BE8AF3-89E8-0349-BB9C-0EB269B6EEF9}"/>
              </a:ext>
            </a:extLst>
          </p:cNvPr>
          <p:cNvPicPr>
            <a:picLocks noChangeAspect="1"/>
          </p:cNvPicPr>
          <p:nvPr/>
        </p:nvPicPr>
        <p:blipFill>
          <a:blip r:embed="rId4"/>
          <a:stretch>
            <a:fillRect/>
          </a:stretch>
        </p:blipFill>
        <p:spPr>
          <a:xfrm>
            <a:off x="1999801" y="586731"/>
            <a:ext cx="8717711" cy="5380932"/>
          </a:xfrm>
          <a:prstGeom prst="rect">
            <a:avLst/>
          </a:prstGeom>
        </p:spPr>
      </p:pic>
      <p:sp>
        <p:nvSpPr>
          <p:cNvPr id="2" name="TextBox 1">
            <a:extLst>
              <a:ext uri="{FF2B5EF4-FFF2-40B4-BE49-F238E27FC236}">
                <a16:creationId xmlns:a16="http://schemas.microsoft.com/office/drawing/2014/main" id="{DBE211B5-D61E-4E49-90F1-AD3D9F4C7772}"/>
              </a:ext>
            </a:extLst>
          </p:cNvPr>
          <p:cNvSpPr txBox="1"/>
          <p:nvPr/>
        </p:nvSpPr>
        <p:spPr>
          <a:xfrm>
            <a:off x="272374" y="0"/>
            <a:ext cx="3885103" cy="523220"/>
          </a:xfrm>
          <a:prstGeom prst="rect">
            <a:avLst/>
          </a:prstGeom>
          <a:noFill/>
        </p:spPr>
        <p:txBody>
          <a:bodyPr wrap="none" rtlCol="0">
            <a:spAutoFit/>
          </a:bodyPr>
          <a:lstStyle/>
          <a:p>
            <a:r>
              <a:rPr lang="en-US" sz="2800" dirty="0"/>
              <a:t>Personal Motivation….</a:t>
            </a:r>
          </a:p>
        </p:txBody>
      </p:sp>
    </p:spTree>
    <p:extLst>
      <p:ext uri="{BB962C8B-B14F-4D97-AF65-F5344CB8AC3E}">
        <p14:creationId xmlns:p14="http://schemas.microsoft.com/office/powerpoint/2010/main" val="178138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0509"/>
            <a:ext cx="8229600" cy="990600"/>
          </a:xfrm>
        </p:spPr>
        <p:txBody>
          <a:bodyPr/>
          <a:lstStyle/>
          <a:p>
            <a:r>
              <a:rPr lang="en-US" dirty="0"/>
              <a:t>Data Scientist’s Practice</a:t>
            </a:r>
          </a:p>
        </p:txBody>
      </p:sp>
      <p:sp>
        <p:nvSpPr>
          <p:cNvPr id="18" name="TextBox 17"/>
          <p:cNvSpPr txBox="1"/>
          <p:nvPr/>
        </p:nvSpPr>
        <p:spPr>
          <a:xfrm>
            <a:off x="2095500" y="3539699"/>
            <a:ext cx="2362200" cy="1200329"/>
          </a:xfrm>
          <a:prstGeom prst="rect">
            <a:avLst/>
          </a:prstGeom>
          <a:noFill/>
        </p:spPr>
        <p:txBody>
          <a:bodyPr wrap="square" rtlCol="0">
            <a:spAutoFit/>
          </a:bodyPr>
          <a:lstStyle/>
          <a:p>
            <a:pPr algn="ctr"/>
            <a:r>
              <a:rPr lang="en-US" sz="2400" dirty="0"/>
              <a:t>Digging Around</a:t>
            </a:r>
            <a:br>
              <a:rPr lang="en-US" sz="2400" dirty="0"/>
            </a:br>
            <a:r>
              <a:rPr lang="en-US" sz="2400" dirty="0"/>
              <a:t>in Data</a:t>
            </a:r>
          </a:p>
        </p:txBody>
      </p:sp>
      <p:sp>
        <p:nvSpPr>
          <p:cNvPr id="19" name="TextBox 18"/>
          <p:cNvSpPr txBox="1"/>
          <p:nvPr/>
        </p:nvSpPr>
        <p:spPr>
          <a:xfrm>
            <a:off x="4751151" y="3124201"/>
            <a:ext cx="2362200" cy="830997"/>
          </a:xfrm>
          <a:prstGeom prst="rect">
            <a:avLst/>
          </a:prstGeom>
          <a:noFill/>
        </p:spPr>
        <p:txBody>
          <a:bodyPr wrap="square" rtlCol="0">
            <a:spAutoFit/>
          </a:bodyPr>
          <a:lstStyle/>
          <a:p>
            <a:pPr algn="ctr"/>
            <a:r>
              <a:rPr lang="en-US" sz="2400" dirty="0"/>
              <a:t>Hypothesize Model</a:t>
            </a:r>
          </a:p>
        </p:txBody>
      </p:sp>
      <p:pic>
        <p:nvPicPr>
          <p:cNvPr id="21"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31" r="86580" b="66866"/>
          <a:stretch/>
        </p:blipFill>
        <p:spPr bwMode="auto">
          <a:xfrm>
            <a:off x="8153400" y="2066146"/>
            <a:ext cx="1143000" cy="10186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264" y="2007977"/>
            <a:ext cx="1197977" cy="1067155"/>
          </a:xfrm>
          <a:prstGeom prst="rect">
            <a:avLst/>
          </a:prstGeom>
        </p:spPr>
      </p:pic>
      <p:sp>
        <p:nvSpPr>
          <p:cNvPr id="23" name="TextBox 22"/>
          <p:cNvSpPr txBox="1"/>
          <p:nvPr/>
        </p:nvSpPr>
        <p:spPr>
          <a:xfrm>
            <a:off x="7543800" y="3124201"/>
            <a:ext cx="2362200" cy="461665"/>
          </a:xfrm>
          <a:prstGeom prst="rect">
            <a:avLst/>
          </a:prstGeom>
          <a:noFill/>
        </p:spPr>
        <p:txBody>
          <a:bodyPr wrap="square" rtlCol="0">
            <a:spAutoFit/>
          </a:bodyPr>
          <a:lstStyle/>
          <a:p>
            <a:pPr algn="ctr"/>
            <a:r>
              <a:rPr lang="en-US" sz="2400" dirty="0"/>
              <a:t>Exploitation</a:t>
            </a:r>
          </a:p>
        </p:txBody>
      </p:sp>
      <p:sp>
        <p:nvSpPr>
          <p:cNvPr id="24" name="Right Arrow 23"/>
          <p:cNvSpPr/>
          <p:nvPr/>
        </p:nvSpPr>
        <p:spPr>
          <a:xfrm>
            <a:off x="4276698" y="2490083"/>
            <a:ext cx="762000" cy="499649"/>
          </a:xfrm>
          <a:prstGeom prst="rightArrow">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a:off x="7010400" y="2520954"/>
            <a:ext cx="762000" cy="499649"/>
          </a:xfrm>
          <a:prstGeom prst="rightArrow">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b="15484"/>
          <a:stretch/>
        </p:blipFill>
        <p:spPr>
          <a:xfrm>
            <a:off x="2438400" y="1447800"/>
            <a:ext cx="1676400" cy="2091899"/>
          </a:xfrm>
          <a:prstGeom prst="rect">
            <a:avLst/>
          </a:prstGeom>
        </p:spPr>
      </p:pic>
      <p:sp>
        <p:nvSpPr>
          <p:cNvPr id="12" name="Right Arrow 11"/>
          <p:cNvSpPr/>
          <p:nvPr/>
        </p:nvSpPr>
        <p:spPr>
          <a:xfrm>
            <a:off x="5187477" y="4184985"/>
            <a:ext cx="762000" cy="499649"/>
          </a:xfrm>
          <a:prstGeom prst="rightArrow">
            <a:avLst/>
          </a:prstGeom>
          <a:ln w="3175">
            <a:solidFill>
              <a:schemeClr val="tx1"/>
            </a:solidFill>
          </a:ln>
          <a:scene3d>
            <a:camera prst="orthographicFront">
              <a:rot lat="0" lon="0" rev="14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502" y="4810124"/>
            <a:ext cx="1449839" cy="1362076"/>
          </a:xfrm>
          <a:prstGeom prst="rect">
            <a:avLst/>
          </a:prstGeom>
        </p:spPr>
      </p:pic>
      <p:sp>
        <p:nvSpPr>
          <p:cNvPr id="14" name="Right Arrow 13"/>
          <p:cNvSpPr/>
          <p:nvPr/>
        </p:nvSpPr>
        <p:spPr>
          <a:xfrm>
            <a:off x="3895698" y="4195402"/>
            <a:ext cx="762000" cy="499649"/>
          </a:xfrm>
          <a:prstGeom prst="rightArrow">
            <a:avLst/>
          </a:prstGeom>
          <a:ln w="3175">
            <a:solidFill>
              <a:schemeClr val="tx1"/>
            </a:solid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568477" y="4962526"/>
            <a:ext cx="1697060" cy="830997"/>
          </a:xfrm>
          <a:prstGeom prst="rect">
            <a:avLst/>
          </a:prstGeom>
          <a:noFill/>
        </p:spPr>
        <p:txBody>
          <a:bodyPr wrap="square" rtlCol="0">
            <a:spAutoFit/>
          </a:bodyPr>
          <a:lstStyle/>
          <a:p>
            <a:pPr algn="ctr"/>
            <a:r>
              <a:rPr lang="en-US" sz="2400" dirty="0"/>
              <a:t>Evaluate</a:t>
            </a:r>
            <a:br>
              <a:rPr lang="en-US" sz="2400" dirty="0"/>
            </a:br>
            <a:r>
              <a:rPr lang="en-US" sz="2400" dirty="0"/>
              <a:t>Interpret</a:t>
            </a:r>
          </a:p>
        </p:txBody>
      </p:sp>
      <p:sp>
        <p:nvSpPr>
          <p:cNvPr id="16" name="TextBox 15"/>
          <p:cNvSpPr txBox="1"/>
          <p:nvPr/>
        </p:nvSpPr>
        <p:spPr>
          <a:xfrm>
            <a:off x="3476598" y="1662752"/>
            <a:ext cx="2362200" cy="830997"/>
          </a:xfrm>
          <a:prstGeom prst="rect">
            <a:avLst/>
          </a:prstGeom>
          <a:noFill/>
        </p:spPr>
        <p:txBody>
          <a:bodyPr wrap="square" rtlCol="0">
            <a:spAutoFit/>
          </a:bodyPr>
          <a:lstStyle/>
          <a:p>
            <a:pPr algn="ctr"/>
            <a:r>
              <a:rPr lang="en-US" sz="2400" dirty="0"/>
              <a:t>Clean,</a:t>
            </a:r>
          </a:p>
          <a:p>
            <a:pPr algn="ctr"/>
            <a:r>
              <a:rPr lang="en-US" sz="2400" dirty="0"/>
              <a:t>prep</a:t>
            </a:r>
          </a:p>
        </p:txBody>
      </p:sp>
      <p:sp>
        <p:nvSpPr>
          <p:cNvPr id="5" name="TextBox 4">
            <a:extLst>
              <a:ext uri="{FF2B5EF4-FFF2-40B4-BE49-F238E27FC236}">
                <a16:creationId xmlns:a16="http://schemas.microsoft.com/office/drawing/2014/main" id="{F82756EE-1B03-2F45-8DE0-90E0C8BBA48F}"/>
              </a:ext>
            </a:extLst>
          </p:cNvPr>
          <p:cNvSpPr txBox="1"/>
          <p:nvPr/>
        </p:nvSpPr>
        <p:spPr>
          <a:xfrm>
            <a:off x="4114800" y="6505731"/>
            <a:ext cx="5117491" cy="369332"/>
          </a:xfrm>
          <a:prstGeom prst="rect">
            <a:avLst/>
          </a:prstGeom>
          <a:noFill/>
        </p:spPr>
        <p:txBody>
          <a:bodyPr wrap="none" rtlCol="0">
            <a:spAutoFit/>
          </a:bodyPr>
          <a:lstStyle/>
          <a:p>
            <a:r>
              <a:rPr lang="en-US" dirty="0"/>
              <a:t>Ref: John Canny, “Introduction to Data Science”</a:t>
            </a:r>
          </a:p>
        </p:txBody>
      </p:sp>
    </p:spTree>
    <p:extLst>
      <p:ext uri="{BB962C8B-B14F-4D97-AF65-F5344CB8AC3E}">
        <p14:creationId xmlns:p14="http://schemas.microsoft.com/office/powerpoint/2010/main" val="838591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21725" y="0"/>
            <a:ext cx="6061002" cy="5273749"/>
          </a:xfrm>
          <a:prstGeom prst="rect">
            <a:avLst/>
          </a:prstGeom>
        </p:spPr>
      </p:pic>
      <p:sp>
        <p:nvSpPr>
          <p:cNvPr id="3" name="TextBox 2">
            <a:extLst>
              <a:ext uri="{FF2B5EF4-FFF2-40B4-BE49-F238E27FC236}">
                <a16:creationId xmlns:a16="http://schemas.microsoft.com/office/drawing/2014/main" id="{A51D392E-DFA1-754E-AB2A-888A008D1EF1}"/>
              </a:ext>
            </a:extLst>
          </p:cNvPr>
          <p:cNvSpPr txBox="1"/>
          <p:nvPr/>
        </p:nvSpPr>
        <p:spPr>
          <a:xfrm>
            <a:off x="2261467" y="5592725"/>
            <a:ext cx="7181518" cy="954107"/>
          </a:xfrm>
          <a:prstGeom prst="rect">
            <a:avLst/>
          </a:prstGeom>
          <a:noFill/>
        </p:spPr>
        <p:txBody>
          <a:bodyPr wrap="none" rtlCol="0">
            <a:spAutoFit/>
          </a:bodyPr>
          <a:lstStyle/>
          <a:p>
            <a:r>
              <a:rPr lang="en-US" sz="2800" dirty="0"/>
              <a:t>What matters more is the ability to choose </a:t>
            </a:r>
          </a:p>
          <a:p>
            <a:r>
              <a:rPr lang="en-US" sz="2800" dirty="0"/>
              <a:t>and learn right tools and methods…</a:t>
            </a:r>
          </a:p>
        </p:txBody>
      </p:sp>
      <p:sp>
        <p:nvSpPr>
          <p:cNvPr id="7" name="TextBox 6">
            <a:extLst>
              <a:ext uri="{FF2B5EF4-FFF2-40B4-BE49-F238E27FC236}">
                <a16:creationId xmlns:a16="http://schemas.microsoft.com/office/drawing/2014/main" id="{36754C5B-3043-9145-8745-33B66A046213}"/>
              </a:ext>
            </a:extLst>
          </p:cNvPr>
          <p:cNvSpPr txBox="1"/>
          <p:nvPr/>
        </p:nvSpPr>
        <p:spPr>
          <a:xfrm>
            <a:off x="9147049" y="0"/>
            <a:ext cx="3044951" cy="646331"/>
          </a:xfrm>
          <a:prstGeom prst="rect">
            <a:avLst/>
          </a:prstGeom>
          <a:noFill/>
        </p:spPr>
        <p:txBody>
          <a:bodyPr wrap="square" rtlCol="0">
            <a:spAutoFit/>
          </a:bodyPr>
          <a:lstStyle/>
          <a:p>
            <a:r>
              <a:rPr lang="en-US" dirty="0"/>
              <a:t>Ref: Jim Kim, “Data Science: Statistics in the Wild”</a:t>
            </a:r>
          </a:p>
        </p:txBody>
      </p:sp>
    </p:spTree>
    <p:extLst>
      <p:ext uri="{BB962C8B-B14F-4D97-AF65-F5344CB8AC3E}">
        <p14:creationId xmlns:p14="http://schemas.microsoft.com/office/powerpoint/2010/main" val="86352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Chaining Tools for Data Science</a:t>
            </a:r>
          </a:p>
        </p:txBody>
      </p:sp>
      <p:graphicFrame>
        <p:nvGraphicFramePr>
          <p:cNvPr id="14" name="Content Placeholder 13"/>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a:xfrm>
            <a:off x="9471078" y="4519684"/>
            <a:ext cx="1723664" cy="7154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Excel</a:t>
            </a:r>
          </a:p>
        </p:txBody>
      </p:sp>
      <p:sp>
        <p:nvSpPr>
          <p:cNvPr id="16" name="Oval 15"/>
          <p:cNvSpPr/>
          <p:nvPr/>
        </p:nvSpPr>
        <p:spPr>
          <a:xfrm>
            <a:off x="1014684" y="4558278"/>
            <a:ext cx="1630866" cy="7452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Hadoop</a:t>
            </a:r>
          </a:p>
        </p:txBody>
      </p:sp>
      <p:sp>
        <p:nvSpPr>
          <p:cNvPr id="17" name="Oval 16"/>
          <p:cNvSpPr/>
          <p:nvPr/>
        </p:nvSpPr>
        <p:spPr>
          <a:xfrm>
            <a:off x="1014684" y="5103547"/>
            <a:ext cx="1630866" cy="748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RDBMS </a:t>
            </a:r>
            <a:br>
              <a:rPr lang="en-US" b="1" dirty="0"/>
            </a:br>
            <a:r>
              <a:rPr lang="en-US" b="1" dirty="0"/>
              <a:t>/ SQL</a:t>
            </a:r>
          </a:p>
        </p:txBody>
      </p:sp>
      <p:sp>
        <p:nvSpPr>
          <p:cNvPr id="21" name="Oval 20"/>
          <p:cNvSpPr/>
          <p:nvPr/>
        </p:nvSpPr>
        <p:spPr>
          <a:xfrm>
            <a:off x="7389040" y="4519684"/>
            <a:ext cx="1621795" cy="781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Python</a:t>
            </a:r>
          </a:p>
        </p:txBody>
      </p:sp>
      <p:sp>
        <p:nvSpPr>
          <p:cNvPr id="22" name="Oval 21"/>
          <p:cNvSpPr/>
          <p:nvPr/>
        </p:nvSpPr>
        <p:spPr>
          <a:xfrm>
            <a:off x="3143978" y="4550479"/>
            <a:ext cx="1645610" cy="7154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Excel</a:t>
            </a:r>
          </a:p>
        </p:txBody>
      </p:sp>
      <p:sp>
        <p:nvSpPr>
          <p:cNvPr id="23" name="Oval 22"/>
          <p:cNvSpPr/>
          <p:nvPr/>
        </p:nvSpPr>
        <p:spPr>
          <a:xfrm>
            <a:off x="3150037" y="5103547"/>
            <a:ext cx="1633491" cy="748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R</a:t>
            </a:r>
            <a:endParaRPr lang="en-US" b="1" dirty="0"/>
          </a:p>
        </p:txBody>
      </p:sp>
      <p:sp>
        <p:nvSpPr>
          <p:cNvPr id="24" name="Oval 23"/>
          <p:cNvSpPr/>
          <p:nvPr/>
        </p:nvSpPr>
        <p:spPr>
          <a:xfrm>
            <a:off x="5243673" y="4519684"/>
            <a:ext cx="1621795" cy="781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Python</a:t>
            </a:r>
          </a:p>
        </p:txBody>
      </p:sp>
      <p:sp>
        <p:nvSpPr>
          <p:cNvPr id="26" name="Oval 25"/>
          <p:cNvSpPr/>
          <p:nvPr/>
        </p:nvSpPr>
        <p:spPr>
          <a:xfrm>
            <a:off x="7389040" y="5113245"/>
            <a:ext cx="1621795" cy="781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Custom</a:t>
            </a:r>
            <a:br>
              <a:rPr lang="en-US" b="1" dirty="0"/>
            </a:br>
            <a:r>
              <a:rPr lang="en-US" b="1" dirty="0"/>
              <a:t>Code</a:t>
            </a:r>
          </a:p>
        </p:txBody>
      </p:sp>
      <p:sp>
        <p:nvSpPr>
          <p:cNvPr id="20" name="Oval 19"/>
          <p:cNvSpPr/>
          <p:nvPr/>
        </p:nvSpPr>
        <p:spPr>
          <a:xfrm>
            <a:off x="5237826" y="5146687"/>
            <a:ext cx="1633491" cy="7480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R</a:t>
            </a:r>
            <a:endParaRPr lang="en-US" b="1" dirty="0"/>
          </a:p>
        </p:txBody>
      </p:sp>
      <p:sp>
        <p:nvSpPr>
          <p:cNvPr id="13" name="Content Placeholder 2"/>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 the right toolset in different stages</a:t>
            </a:r>
          </a:p>
        </p:txBody>
      </p:sp>
      <p:sp>
        <p:nvSpPr>
          <p:cNvPr id="3" name="TextBox 2">
            <a:extLst>
              <a:ext uri="{FF2B5EF4-FFF2-40B4-BE49-F238E27FC236}">
                <a16:creationId xmlns:a16="http://schemas.microsoft.com/office/drawing/2014/main" id="{BD984D5C-5DF3-DA4F-91B2-8C03CB961125}"/>
              </a:ext>
            </a:extLst>
          </p:cNvPr>
          <p:cNvSpPr txBox="1"/>
          <p:nvPr/>
        </p:nvSpPr>
        <p:spPr>
          <a:xfrm>
            <a:off x="1069848" y="6329363"/>
            <a:ext cx="5417509" cy="369332"/>
          </a:xfrm>
          <a:prstGeom prst="rect">
            <a:avLst/>
          </a:prstGeom>
          <a:noFill/>
        </p:spPr>
        <p:txBody>
          <a:bodyPr wrap="none" rtlCol="0">
            <a:spAutoFit/>
          </a:bodyPr>
          <a:lstStyle/>
          <a:p>
            <a:r>
              <a:rPr lang="en-US" dirty="0"/>
              <a:t>Ref: Jim Kim, “Data Science: Statistics in the Wild”</a:t>
            </a:r>
          </a:p>
        </p:txBody>
      </p:sp>
    </p:spTree>
    <p:extLst>
      <p:ext uri="{BB962C8B-B14F-4D97-AF65-F5344CB8AC3E}">
        <p14:creationId xmlns:p14="http://schemas.microsoft.com/office/powerpoint/2010/main" val="419029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anim calcmode="lin" valueType="num">
                                      <p:cBhvr>
                                        <p:cTn id="43" dur="1000" fill="hold"/>
                                        <p:tgtEl>
                                          <p:spTgt spid="26"/>
                                        </p:tgtEl>
                                        <p:attrNameLst>
                                          <p:attrName>ppt_x</p:attrName>
                                        </p:attrNameLst>
                                      </p:cBhvr>
                                      <p:tavLst>
                                        <p:tav tm="0">
                                          <p:val>
                                            <p:strVal val="#ppt_x"/>
                                          </p:val>
                                        </p:tav>
                                        <p:tav tm="100000">
                                          <p:val>
                                            <p:strVal val="#ppt_x"/>
                                          </p:val>
                                        </p:tav>
                                      </p:tavLst>
                                    </p:anim>
                                    <p:anim calcmode="lin" valueType="num">
                                      <p:cBhvr>
                                        <p:cTn id="44" dur="1000" fill="hold"/>
                                        <p:tgtEl>
                                          <p:spTgt spid="2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1" grpId="0" animBg="1"/>
      <p:bldP spid="22" grpId="0" animBg="1"/>
      <p:bldP spid="23" grpId="0" animBg="1"/>
      <p:bldP spid="24" grpId="0" animBg="1"/>
      <p:bldP spid="26"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BDA13D-8803-2748-A6DD-D954817FE28F}"/>
              </a:ext>
            </a:extLst>
          </p:cNvPr>
          <p:cNvSpPr>
            <a:spLocks noGrp="1"/>
          </p:cNvSpPr>
          <p:nvPr>
            <p:ph type="title"/>
          </p:nvPr>
        </p:nvSpPr>
        <p:spPr/>
        <p:txBody>
          <a:bodyPr/>
          <a:lstStyle/>
          <a:p>
            <a:r>
              <a:rPr lang="en-US" dirty="0"/>
              <a:t>Powerful Hardware</a:t>
            </a:r>
          </a:p>
        </p:txBody>
      </p:sp>
      <p:pic>
        <p:nvPicPr>
          <p:cNvPr id="7" name="Picture 6">
            <a:extLst>
              <a:ext uri="{FF2B5EF4-FFF2-40B4-BE49-F238E27FC236}">
                <a16:creationId xmlns:a16="http://schemas.microsoft.com/office/drawing/2014/main" id="{69FC30DC-872D-1D4D-9A46-80EE183C0C67}"/>
              </a:ext>
            </a:extLst>
          </p:cNvPr>
          <p:cNvPicPr>
            <a:picLocks noChangeAspect="1"/>
          </p:cNvPicPr>
          <p:nvPr/>
        </p:nvPicPr>
        <p:blipFill>
          <a:blip r:embed="rId3"/>
          <a:stretch>
            <a:fillRect/>
          </a:stretch>
        </p:blipFill>
        <p:spPr>
          <a:xfrm>
            <a:off x="314532" y="1717972"/>
            <a:ext cx="5075615" cy="2653822"/>
          </a:xfrm>
          <a:prstGeom prst="rect">
            <a:avLst/>
          </a:prstGeom>
        </p:spPr>
      </p:pic>
      <p:pic>
        <p:nvPicPr>
          <p:cNvPr id="9" name="Picture 8">
            <a:extLst>
              <a:ext uri="{FF2B5EF4-FFF2-40B4-BE49-F238E27FC236}">
                <a16:creationId xmlns:a16="http://schemas.microsoft.com/office/drawing/2014/main" id="{7662AB3F-F0F7-044C-955D-F2E30B6384BF}"/>
              </a:ext>
            </a:extLst>
          </p:cNvPr>
          <p:cNvPicPr>
            <a:picLocks noChangeAspect="1"/>
          </p:cNvPicPr>
          <p:nvPr/>
        </p:nvPicPr>
        <p:blipFill>
          <a:blip r:embed="rId4"/>
          <a:stretch>
            <a:fillRect/>
          </a:stretch>
        </p:blipFill>
        <p:spPr>
          <a:xfrm>
            <a:off x="5678571" y="1717972"/>
            <a:ext cx="4853122" cy="2653822"/>
          </a:xfrm>
          <a:prstGeom prst="rect">
            <a:avLst/>
          </a:prstGeom>
        </p:spPr>
      </p:pic>
      <p:pic>
        <p:nvPicPr>
          <p:cNvPr id="11" name="Picture 10">
            <a:extLst>
              <a:ext uri="{FF2B5EF4-FFF2-40B4-BE49-F238E27FC236}">
                <a16:creationId xmlns:a16="http://schemas.microsoft.com/office/drawing/2014/main" id="{7048BA0B-C858-EF4D-8976-F597845C2029}"/>
              </a:ext>
            </a:extLst>
          </p:cNvPr>
          <p:cNvPicPr>
            <a:picLocks noChangeAspect="1"/>
          </p:cNvPicPr>
          <p:nvPr/>
        </p:nvPicPr>
        <p:blipFill>
          <a:blip r:embed="rId5"/>
          <a:stretch>
            <a:fillRect/>
          </a:stretch>
        </p:blipFill>
        <p:spPr>
          <a:xfrm>
            <a:off x="3930369" y="4535571"/>
            <a:ext cx="3496404" cy="2322429"/>
          </a:xfrm>
          <a:prstGeom prst="rect">
            <a:avLst/>
          </a:prstGeom>
        </p:spPr>
      </p:pic>
    </p:spTree>
    <p:extLst>
      <p:ext uri="{BB962C8B-B14F-4D97-AF65-F5344CB8AC3E}">
        <p14:creationId xmlns:p14="http://schemas.microsoft.com/office/powerpoint/2010/main" val="417664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C4746-894E-5B47-A986-3844770C6543}"/>
              </a:ext>
            </a:extLst>
          </p:cNvPr>
          <p:cNvSpPr>
            <a:spLocks noGrp="1"/>
          </p:cNvSpPr>
          <p:nvPr>
            <p:ph type="title"/>
          </p:nvPr>
        </p:nvSpPr>
        <p:spPr/>
        <p:txBody>
          <a:bodyPr/>
          <a:lstStyle/>
          <a:p>
            <a:r>
              <a:rPr lang="en-US" dirty="0"/>
              <a:t>What is driving Data Science?</a:t>
            </a:r>
          </a:p>
        </p:txBody>
      </p:sp>
      <p:sp>
        <p:nvSpPr>
          <p:cNvPr id="3" name="Content Placeholder 2">
            <a:extLst>
              <a:ext uri="{FF2B5EF4-FFF2-40B4-BE49-F238E27FC236}">
                <a16:creationId xmlns:a16="http://schemas.microsoft.com/office/drawing/2014/main" id="{07E83437-887D-8341-9DBD-0AF797F1E48D}"/>
              </a:ext>
            </a:extLst>
          </p:cNvPr>
          <p:cNvSpPr>
            <a:spLocks noGrp="1"/>
          </p:cNvSpPr>
          <p:nvPr>
            <p:ph idx="1"/>
          </p:nvPr>
        </p:nvSpPr>
        <p:spPr/>
        <p:txBody>
          <a:bodyPr/>
          <a:lstStyle/>
          <a:p>
            <a:r>
              <a:rPr lang="en-US" dirty="0"/>
              <a:t>The DATA (Duh!!)</a:t>
            </a:r>
          </a:p>
          <a:p>
            <a:pPr lvl="1"/>
            <a:r>
              <a:rPr lang="en-US" dirty="0"/>
              <a:t>New sources of Data</a:t>
            </a:r>
          </a:p>
          <a:p>
            <a:pPr lvl="1"/>
            <a:r>
              <a:rPr lang="en-US" dirty="0"/>
              <a:t>IoT, Internets, Big Data, Social Network, Crowdsourcing</a:t>
            </a:r>
          </a:p>
          <a:p>
            <a:pPr lvl="1"/>
            <a:r>
              <a:rPr lang="en-US" dirty="0"/>
              <a:t>Challenges</a:t>
            </a:r>
          </a:p>
          <a:p>
            <a:r>
              <a:rPr lang="en-US" dirty="0"/>
              <a:t>The emerging tools</a:t>
            </a:r>
          </a:p>
          <a:p>
            <a:pPr lvl="1"/>
            <a:r>
              <a:rPr lang="en-US" dirty="0"/>
              <a:t>R platform, Python, Microsoft Azure ML Studio</a:t>
            </a:r>
          </a:p>
          <a:p>
            <a:pPr lvl="1"/>
            <a:r>
              <a:rPr lang="en-US" dirty="0"/>
              <a:t>Computing Hardware</a:t>
            </a:r>
          </a:p>
          <a:p>
            <a:r>
              <a:rPr lang="en-US" dirty="0"/>
              <a:t>The needs and the availability</a:t>
            </a:r>
          </a:p>
          <a:p>
            <a:pPr lvl="1"/>
            <a:r>
              <a:rPr lang="en-US" dirty="0"/>
              <a:t>Data analysis is required most departments.</a:t>
            </a:r>
          </a:p>
          <a:p>
            <a:pPr lvl="1"/>
            <a:r>
              <a:rPr lang="en-US" dirty="0"/>
              <a:t>People in various departments have such skills</a:t>
            </a:r>
          </a:p>
          <a:p>
            <a:endParaRPr lang="en-US" dirty="0"/>
          </a:p>
        </p:txBody>
      </p:sp>
    </p:spTree>
    <p:extLst>
      <p:ext uri="{BB962C8B-B14F-4D97-AF65-F5344CB8AC3E}">
        <p14:creationId xmlns:p14="http://schemas.microsoft.com/office/powerpoint/2010/main" val="1801984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981200" y="198438"/>
            <a:ext cx="8229600" cy="792162"/>
          </a:xfrm>
        </p:spPr>
        <p:txBody>
          <a:bodyPr/>
          <a:lstStyle/>
          <a:p>
            <a:pPr eaLnBrk="1" hangingPunct="1"/>
            <a:r>
              <a:rPr lang="en-US" sz="4000" dirty="0"/>
              <a:t>1998 – sponsored search</a:t>
            </a:r>
          </a:p>
        </p:txBody>
      </p:sp>
      <p:sp>
        <p:nvSpPr>
          <p:cNvPr id="8195" name="Rectangle 7"/>
          <p:cNvSpPr>
            <a:spLocks noGrp="1" noChangeArrowheads="1"/>
          </p:cNvSpPr>
          <p:nvPr>
            <p:ph type="body" idx="1"/>
          </p:nvPr>
        </p:nvSpPr>
        <p:spPr>
          <a:xfrm>
            <a:off x="2226254" y="1302665"/>
            <a:ext cx="7543800" cy="4906963"/>
          </a:xfrm>
        </p:spPr>
        <p:txBody>
          <a:bodyPr/>
          <a:lstStyle/>
          <a:p>
            <a:pPr eaLnBrk="1" hangingPunct="1"/>
            <a:endParaRPr lang="en-US" dirty="0"/>
          </a:p>
          <a:p>
            <a:pPr eaLnBrk="1" hangingPunct="1"/>
            <a:endParaRPr lang="en-US" dirty="0"/>
          </a:p>
          <a:p>
            <a:pPr eaLnBrk="1" hangingPunct="1">
              <a:buFontTx/>
              <a:buNone/>
            </a:pPr>
            <a:endParaRPr lang="en-US" dirty="0"/>
          </a:p>
          <a:p>
            <a:pPr eaLnBrk="1" hangingPunct="1">
              <a:buFontTx/>
              <a:buNone/>
            </a:pPr>
            <a:endParaRPr lang="en-US" dirty="0"/>
          </a:p>
          <a:p>
            <a:pPr lvl="1" eaLnBrk="1" hangingPunct="1">
              <a:buFontTx/>
              <a:buNone/>
            </a:pPr>
            <a:endParaRPr lang="en-US" dirty="0"/>
          </a:p>
          <a:p>
            <a:pPr lvl="1" eaLnBrk="1" hangingPunct="1">
              <a:buFontTx/>
              <a:buNone/>
            </a:pPr>
            <a:endParaRPr lang="en-US" dirty="0"/>
          </a:p>
          <a:p>
            <a:pPr eaLnBrk="1" hangingPunct="1">
              <a:buFontTx/>
              <a:buNone/>
            </a:pPr>
            <a:endParaRPr lang="en-US" dirty="0"/>
          </a:p>
        </p:txBody>
      </p:sp>
      <p:pic>
        <p:nvPicPr>
          <p:cNvPr id="921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2" y="990600"/>
            <a:ext cx="1752599" cy="16424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16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30465" b="32857"/>
          <a:stretch/>
        </p:blipFill>
        <p:spPr bwMode="auto">
          <a:xfrm>
            <a:off x="2942428" y="1811819"/>
            <a:ext cx="2298808" cy="17861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16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24643" t="7127" r="22031" b="10629"/>
          <a:stretch/>
        </p:blipFill>
        <p:spPr bwMode="auto">
          <a:xfrm>
            <a:off x="3850412" y="2633036"/>
            <a:ext cx="1749287" cy="2246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4091832" y="5029200"/>
            <a:ext cx="1025794" cy="369332"/>
          </a:xfrm>
          <a:prstGeom prst="rect">
            <a:avLst/>
          </a:prstGeom>
          <a:noFill/>
        </p:spPr>
        <p:txBody>
          <a:bodyPr wrap="none" rtlCol="0">
            <a:spAutoFit/>
          </a:bodyPr>
          <a:lstStyle/>
          <a:p>
            <a:r>
              <a:rPr lang="en-US" dirty="0"/>
              <a:t>Overture</a:t>
            </a:r>
          </a:p>
        </p:txBody>
      </p:sp>
      <p:pic>
        <p:nvPicPr>
          <p:cNvPr id="921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6070" y="3436536"/>
            <a:ext cx="3200400" cy="28854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166"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42636" y="1202924"/>
            <a:ext cx="3227419" cy="19974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p:nvPr/>
        </p:nvSpPr>
        <p:spPr>
          <a:xfrm>
            <a:off x="7467601" y="6292334"/>
            <a:ext cx="652743" cy="369332"/>
          </a:xfrm>
          <a:prstGeom prst="rect">
            <a:avLst/>
          </a:prstGeom>
          <a:noFill/>
        </p:spPr>
        <p:txBody>
          <a:bodyPr wrap="none" rtlCol="0">
            <a:spAutoFit/>
          </a:bodyPr>
          <a:lstStyle/>
          <a:p>
            <a:r>
              <a:rPr lang="en-US" dirty="0"/>
              <a:t>2002</a:t>
            </a:r>
          </a:p>
        </p:txBody>
      </p:sp>
      <p:sp>
        <p:nvSpPr>
          <p:cNvPr id="5" name="Right Arrow 4"/>
          <p:cNvSpPr/>
          <p:nvPr/>
        </p:nvSpPr>
        <p:spPr>
          <a:xfrm>
            <a:off x="5486400" y="4377671"/>
            <a:ext cx="914400" cy="501585"/>
          </a:xfrm>
          <a:prstGeom prst="rightArrow">
            <a:avLst/>
          </a:prstGeom>
          <a:ln w="12700"/>
          <a:scene3d>
            <a:camera prst="orthographicFront">
              <a:rot lat="0" lon="0" rev="19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5486400" y="2533338"/>
            <a:ext cx="914400" cy="514662"/>
          </a:xfrm>
          <a:prstGeom prst="rightArrow">
            <a:avLst/>
          </a:prstGeom>
          <a:ln w="12700"/>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C02F9D0-C805-2447-A6AB-5318905087CD}"/>
              </a:ext>
            </a:extLst>
          </p:cNvPr>
          <p:cNvSpPr txBox="1"/>
          <p:nvPr/>
        </p:nvSpPr>
        <p:spPr>
          <a:xfrm>
            <a:off x="1879344" y="6521693"/>
            <a:ext cx="5117491" cy="369332"/>
          </a:xfrm>
          <a:prstGeom prst="rect">
            <a:avLst/>
          </a:prstGeom>
          <a:noFill/>
        </p:spPr>
        <p:txBody>
          <a:bodyPr wrap="none" rtlCol="0">
            <a:spAutoFit/>
          </a:bodyPr>
          <a:lstStyle/>
          <a:p>
            <a:r>
              <a:rPr lang="en-US" dirty="0"/>
              <a:t>Ref: John Canny, “Introduction to Data Science”</a:t>
            </a:r>
          </a:p>
        </p:txBody>
      </p:sp>
    </p:spTree>
    <p:extLst>
      <p:ext uri="{BB962C8B-B14F-4D97-AF65-F5344CB8AC3E}">
        <p14:creationId xmlns:p14="http://schemas.microsoft.com/office/powerpoint/2010/main" val="3684586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981200" y="0"/>
            <a:ext cx="8229600" cy="792162"/>
          </a:xfrm>
        </p:spPr>
        <p:txBody>
          <a:bodyPr/>
          <a:lstStyle/>
          <a:p>
            <a:pPr eaLnBrk="1" hangingPunct="1"/>
            <a:r>
              <a:rPr lang="en-US" sz="4000" dirty="0"/>
              <a:t>Sponsored search</a:t>
            </a:r>
          </a:p>
        </p:txBody>
      </p:sp>
      <p:sp>
        <p:nvSpPr>
          <p:cNvPr id="2" name="Content Placeholder 1"/>
          <p:cNvSpPr>
            <a:spLocks noGrp="1"/>
          </p:cNvSpPr>
          <p:nvPr>
            <p:ph idx="1"/>
          </p:nvPr>
        </p:nvSpPr>
        <p:spPr>
          <a:xfrm>
            <a:off x="1981200" y="990601"/>
            <a:ext cx="8229600" cy="5135563"/>
          </a:xfrm>
        </p:spPr>
        <p:txBody>
          <a:bodyPr>
            <a:normAutofit fontScale="92500" lnSpcReduction="10000"/>
          </a:bodyPr>
          <a:lstStyle/>
          <a:p>
            <a:r>
              <a:rPr lang="en-US" sz="2800" dirty="0"/>
              <a:t>Reports: Google earns 78% of $36.7B US search ad revenues, soon to be 80%</a:t>
            </a:r>
          </a:p>
          <a:p>
            <a:endParaRPr lang="en-US" sz="2800" dirty="0"/>
          </a:p>
          <a:p>
            <a:r>
              <a:rPr lang="en-US" sz="2800" dirty="0"/>
              <a:t>Sponsored search uses an auction – a pure competition for marketers trying to win access to consumers. </a:t>
            </a:r>
          </a:p>
          <a:p>
            <a:endParaRPr lang="en-US" sz="2800" dirty="0"/>
          </a:p>
          <a:p>
            <a:r>
              <a:rPr lang="en-US" sz="2800" dirty="0"/>
              <a:t>In other words, a competition for </a:t>
            </a:r>
            <a:r>
              <a:rPr lang="en-US" sz="2800" b="1" dirty="0">
                <a:solidFill>
                  <a:schemeClr val="accent2"/>
                </a:solidFill>
              </a:rPr>
              <a:t>models</a:t>
            </a:r>
            <a:r>
              <a:rPr lang="en-US" sz="2800" dirty="0"/>
              <a:t> of consumers – their likelihood of responding to the ad – and of determining the right bid for the item.</a:t>
            </a:r>
          </a:p>
          <a:p>
            <a:endParaRPr lang="en-US" sz="2800" dirty="0"/>
          </a:p>
          <a:p>
            <a:r>
              <a:rPr lang="en-US" sz="2800" b="1" dirty="0"/>
              <a:t>Google services 3.5 billion searches per day </a:t>
            </a:r>
            <a:r>
              <a:rPr lang="en-US" sz="2800" dirty="0"/>
              <a:t>and </a:t>
            </a:r>
            <a:r>
              <a:rPr lang="en-US" sz="2800" b="1" dirty="0"/>
              <a:t>1.2 trillion searches per year</a:t>
            </a:r>
            <a:r>
              <a:rPr lang="en-US" sz="2800" dirty="0"/>
              <a:t> worldwide </a:t>
            </a:r>
            <a:endParaRPr lang="en-US" sz="2400" dirty="0"/>
          </a:p>
        </p:txBody>
      </p:sp>
      <p:sp>
        <p:nvSpPr>
          <p:cNvPr id="4" name="TextBox 3">
            <a:extLst>
              <a:ext uri="{FF2B5EF4-FFF2-40B4-BE49-F238E27FC236}">
                <a16:creationId xmlns:a16="http://schemas.microsoft.com/office/drawing/2014/main" id="{ECBDFF4D-426B-BA46-BD57-83E6DD6EB839}"/>
              </a:ext>
            </a:extLst>
          </p:cNvPr>
          <p:cNvSpPr txBox="1"/>
          <p:nvPr/>
        </p:nvSpPr>
        <p:spPr>
          <a:xfrm>
            <a:off x="4114800" y="6505731"/>
            <a:ext cx="5117491" cy="369332"/>
          </a:xfrm>
          <a:prstGeom prst="rect">
            <a:avLst/>
          </a:prstGeom>
          <a:noFill/>
        </p:spPr>
        <p:txBody>
          <a:bodyPr wrap="none" rtlCol="0">
            <a:spAutoFit/>
          </a:bodyPr>
          <a:lstStyle/>
          <a:p>
            <a:r>
              <a:rPr lang="en-US" dirty="0"/>
              <a:t>Ref: John Canny, “Introduction to Data Science”</a:t>
            </a:r>
          </a:p>
        </p:txBody>
      </p:sp>
    </p:spTree>
    <p:extLst>
      <p:ext uri="{BB962C8B-B14F-4D97-AF65-F5344CB8AC3E}">
        <p14:creationId xmlns:p14="http://schemas.microsoft.com/office/powerpoint/2010/main" val="359692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981200" y="198438"/>
            <a:ext cx="8229600" cy="792162"/>
          </a:xfrm>
        </p:spPr>
        <p:txBody>
          <a:bodyPr/>
          <a:lstStyle/>
          <a:p>
            <a:pPr eaLnBrk="1" hangingPunct="1"/>
            <a:r>
              <a:rPr lang="en-US" sz="4000" dirty="0"/>
              <a:t>Sponsored search</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38" t="28659" r="-1538" b="-10576"/>
          <a:stretch/>
        </p:blipFill>
        <p:spPr bwMode="auto">
          <a:xfrm>
            <a:off x="1775209" y="-108984"/>
            <a:ext cx="7942948" cy="139339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19ABF8EE-2AC2-994D-8667-02AEC8EB877C}"/>
              </a:ext>
            </a:extLst>
          </p:cNvPr>
          <p:cNvSpPr txBox="1"/>
          <p:nvPr/>
        </p:nvSpPr>
        <p:spPr>
          <a:xfrm>
            <a:off x="9718157" y="5316280"/>
            <a:ext cx="2473843" cy="646331"/>
          </a:xfrm>
          <a:prstGeom prst="rect">
            <a:avLst/>
          </a:prstGeom>
          <a:noFill/>
        </p:spPr>
        <p:txBody>
          <a:bodyPr wrap="square" rtlCol="0">
            <a:spAutoFit/>
          </a:bodyPr>
          <a:lstStyle/>
          <a:p>
            <a:r>
              <a:rPr lang="en-US" dirty="0"/>
              <a:t>Ref: </a:t>
            </a:r>
            <a:r>
              <a:rPr lang="en-US" dirty="0" err="1">
                <a:latin typeface="Arial" pitchFamily="34" charset="0"/>
              </a:rPr>
              <a:t>Wordstream.com</a:t>
            </a:r>
            <a:r>
              <a:rPr lang="en-US" dirty="0">
                <a:latin typeface="Arial" pitchFamily="34" charset="0"/>
              </a:rPr>
              <a:t>, Infographic</a:t>
            </a:r>
          </a:p>
        </p:txBody>
      </p:sp>
    </p:spTree>
    <p:extLst>
      <p:ext uri="{BB962C8B-B14F-4D97-AF65-F5344CB8AC3E}">
        <p14:creationId xmlns:p14="http://schemas.microsoft.com/office/powerpoint/2010/main" val="4280464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B3D61-CC18-CB44-AAEC-46B7310EF3C1}"/>
              </a:ext>
            </a:extLst>
          </p:cNvPr>
          <p:cNvSpPr>
            <a:spLocks noGrp="1"/>
          </p:cNvSpPr>
          <p:nvPr>
            <p:ph type="ctrTitle"/>
          </p:nvPr>
        </p:nvSpPr>
        <p:spPr/>
        <p:txBody>
          <a:bodyPr/>
          <a:lstStyle/>
          <a:p>
            <a:r>
              <a:rPr lang="en-US" dirty="0"/>
              <a:t>Data science in insurance</a:t>
            </a:r>
          </a:p>
        </p:txBody>
      </p:sp>
      <p:sp>
        <p:nvSpPr>
          <p:cNvPr id="4" name="Subtitle 3">
            <a:extLst>
              <a:ext uri="{FF2B5EF4-FFF2-40B4-BE49-F238E27FC236}">
                <a16:creationId xmlns:a16="http://schemas.microsoft.com/office/drawing/2014/main" id="{2A8FA2A9-E611-E448-A7F1-E075852C033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39532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Health insurance</a:t>
            </a:r>
          </a:p>
        </p:txBody>
      </p:sp>
      <p:sp>
        <p:nvSpPr>
          <p:cNvPr id="6" name="Content Placeholder 5"/>
          <p:cNvSpPr>
            <a:spLocks noGrp="1"/>
          </p:cNvSpPr>
          <p:nvPr>
            <p:ph idx="1"/>
          </p:nvPr>
        </p:nvSpPr>
        <p:spPr/>
        <p:txBody>
          <a:bodyPr>
            <a:normAutofit/>
          </a:bodyPr>
          <a:lstStyle/>
          <a:p>
            <a:r>
              <a:rPr lang="en-US" sz="2800" dirty="0"/>
              <a:t>Detecting fraud in insurance claims</a:t>
            </a:r>
          </a:p>
          <a:p>
            <a:pPr lvl="1"/>
            <a:r>
              <a:rPr lang="en-US" sz="2400" dirty="0"/>
              <a:t>For each claim, predict likelihood that it is a fraud</a:t>
            </a:r>
          </a:p>
          <a:p>
            <a:r>
              <a:rPr lang="en-US" sz="2800" dirty="0"/>
              <a:t>Early indicator of severity</a:t>
            </a:r>
          </a:p>
          <a:p>
            <a:pPr lvl="1"/>
            <a:r>
              <a:rPr lang="en-US" sz="2400" dirty="0"/>
              <a:t>Lags in receiving treatment</a:t>
            </a:r>
          </a:p>
          <a:p>
            <a:pPr lvl="1"/>
            <a:r>
              <a:rPr lang="en-US" sz="2400" dirty="0"/>
              <a:t>Lags in receiving and processing bills</a:t>
            </a:r>
          </a:p>
          <a:p>
            <a:pPr lvl="1"/>
            <a:r>
              <a:rPr lang="en-US" sz="2400" dirty="0"/>
              <a:t>For each claim, predict likelihood that the total claim costs will exceed a certain threshold</a:t>
            </a:r>
          </a:p>
          <a:p>
            <a:pPr lvl="1"/>
            <a:endParaRPr lang="en-US" sz="2400" dirty="0"/>
          </a:p>
        </p:txBody>
      </p:sp>
      <p:sp>
        <p:nvSpPr>
          <p:cNvPr id="4" name="Slide Number Placeholder 3"/>
          <p:cNvSpPr>
            <a:spLocks noGrp="1"/>
          </p:cNvSpPr>
          <p:nvPr>
            <p:ph type="sldNum" sz="quarter" idx="12"/>
          </p:nvPr>
        </p:nvSpPr>
        <p:spPr/>
        <p:txBody>
          <a:bodyPr/>
          <a:lstStyle/>
          <a:p>
            <a:fld id="{16812111-1DCB-7048-8923-C22B317498A9}" type="slidenum">
              <a:rPr lang="en-US" smtClean="0"/>
              <a:t>29</a:t>
            </a:fld>
            <a:endParaRPr lang="en-US"/>
          </a:p>
        </p:txBody>
      </p:sp>
    </p:spTree>
    <p:extLst>
      <p:ext uri="{BB962C8B-B14F-4D97-AF65-F5344CB8AC3E}">
        <p14:creationId xmlns:p14="http://schemas.microsoft.com/office/powerpoint/2010/main" val="800626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10E9-A25A-0A40-AFDE-BD59D89A4332}"/>
              </a:ext>
            </a:extLst>
          </p:cNvPr>
          <p:cNvSpPr>
            <a:spLocks noGrp="1"/>
          </p:cNvSpPr>
          <p:nvPr>
            <p:ph type="title"/>
          </p:nvPr>
        </p:nvSpPr>
        <p:spPr>
          <a:xfrm>
            <a:off x="1069848" y="0"/>
            <a:ext cx="10058400" cy="1609344"/>
          </a:xfrm>
        </p:spPr>
        <p:txBody>
          <a:bodyPr/>
          <a:lstStyle/>
          <a:p>
            <a:r>
              <a:rPr lang="en-US" dirty="0"/>
              <a:t>“uh, Houston, we’ve had a problem”</a:t>
            </a:r>
          </a:p>
        </p:txBody>
      </p:sp>
      <p:pic>
        <p:nvPicPr>
          <p:cNvPr id="5" name="Picture 4">
            <a:extLst>
              <a:ext uri="{FF2B5EF4-FFF2-40B4-BE49-F238E27FC236}">
                <a16:creationId xmlns:a16="http://schemas.microsoft.com/office/drawing/2014/main" id="{F88AFE19-3856-7747-900A-20691CD95E43}"/>
              </a:ext>
            </a:extLst>
          </p:cNvPr>
          <p:cNvPicPr>
            <a:picLocks noChangeAspect="1"/>
          </p:cNvPicPr>
          <p:nvPr/>
        </p:nvPicPr>
        <p:blipFill>
          <a:blip r:embed="rId3"/>
          <a:stretch>
            <a:fillRect/>
          </a:stretch>
        </p:blipFill>
        <p:spPr>
          <a:xfrm>
            <a:off x="2208679" y="1764759"/>
            <a:ext cx="7780738" cy="4538764"/>
          </a:xfrm>
          <a:prstGeom prst="rect">
            <a:avLst/>
          </a:prstGeom>
        </p:spPr>
      </p:pic>
      <p:sp>
        <p:nvSpPr>
          <p:cNvPr id="6" name="TextBox 5">
            <a:extLst>
              <a:ext uri="{FF2B5EF4-FFF2-40B4-BE49-F238E27FC236}">
                <a16:creationId xmlns:a16="http://schemas.microsoft.com/office/drawing/2014/main" id="{034E5DEE-6AB8-5248-800D-2796D957D671}"/>
              </a:ext>
            </a:extLst>
          </p:cNvPr>
          <p:cNvSpPr txBox="1"/>
          <p:nvPr/>
        </p:nvSpPr>
        <p:spPr>
          <a:xfrm>
            <a:off x="388912" y="6488668"/>
            <a:ext cx="11057964" cy="369332"/>
          </a:xfrm>
          <a:prstGeom prst="rect">
            <a:avLst/>
          </a:prstGeom>
          <a:noFill/>
        </p:spPr>
        <p:txBody>
          <a:bodyPr wrap="none" rtlCol="0">
            <a:spAutoFit/>
          </a:bodyPr>
          <a:lstStyle/>
          <a:p>
            <a:r>
              <a:rPr lang="en-US" dirty="0"/>
              <a:t>Image Ref: Justin Gerdes, “</a:t>
            </a:r>
            <a:r>
              <a:rPr lang="en-US" b="1" dirty="0"/>
              <a:t>GE to Deploy the World’s Most Powerful Offshore Wind Turbine in 2021”</a:t>
            </a:r>
          </a:p>
        </p:txBody>
      </p:sp>
    </p:spTree>
    <p:extLst>
      <p:ext uri="{BB962C8B-B14F-4D97-AF65-F5344CB8AC3E}">
        <p14:creationId xmlns:p14="http://schemas.microsoft.com/office/powerpoint/2010/main" val="2220081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831" y="0"/>
            <a:ext cx="10058400" cy="1609344"/>
          </a:xfrm>
        </p:spPr>
        <p:txBody>
          <a:bodyPr/>
          <a:lstStyle/>
          <a:p>
            <a:r>
              <a:rPr lang="en-US" dirty="0"/>
              <a:t>Data sources: Health insurance</a:t>
            </a:r>
          </a:p>
        </p:txBody>
      </p:sp>
      <p:sp>
        <p:nvSpPr>
          <p:cNvPr id="4" name="Slide Number Placeholder 3"/>
          <p:cNvSpPr>
            <a:spLocks noGrp="1"/>
          </p:cNvSpPr>
          <p:nvPr>
            <p:ph type="sldNum" sz="quarter" idx="12"/>
          </p:nvPr>
        </p:nvSpPr>
        <p:spPr/>
        <p:txBody>
          <a:bodyPr/>
          <a:lstStyle/>
          <a:p>
            <a:fld id="{16812111-1DCB-7048-8923-C22B317498A9}" type="slidenum">
              <a:rPr lang="en-US" smtClean="0"/>
              <a:t>30</a:t>
            </a:fld>
            <a:endParaRPr lang="en-US"/>
          </a:p>
        </p:txBody>
      </p:sp>
      <p:pic>
        <p:nvPicPr>
          <p:cNvPr id="5" name="Picture 4" descr="Screen Shot 2016-03-03 at 11.25.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001" y="1527582"/>
            <a:ext cx="7639543" cy="4828768"/>
          </a:xfrm>
          <a:prstGeom prst="rect">
            <a:avLst/>
          </a:prstGeom>
        </p:spPr>
      </p:pic>
    </p:spTree>
    <p:extLst>
      <p:ext uri="{BB962C8B-B14F-4D97-AF65-F5344CB8AC3E}">
        <p14:creationId xmlns:p14="http://schemas.microsoft.com/office/powerpoint/2010/main" val="819572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 approach – insurance claim</a:t>
            </a:r>
          </a:p>
        </p:txBody>
      </p:sp>
      <p:sp>
        <p:nvSpPr>
          <p:cNvPr id="3" name="Content Placeholder 2"/>
          <p:cNvSpPr>
            <a:spLocks noGrp="1"/>
          </p:cNvSpPr>
          <p:nvPr>
            <p:ph idx="1"/>
          </p:nvPr>
        </p:nvSpPr>
        <p:spPr/>
        <p:txBody>
          <a:bodyPr>
            <a:normAutofit/>
          </a:bodyPr>
          <a:lstStyle/>
          <a:p>
            <a:r>
              <a:rPr lang="en-US" b="1" dirty="0"/>
              <a:t>Collection</a:t>
            </a:r>
          </a:p>
          <a:p>
            <a:pPr lvl="1"/>
            <a:r>
              <a:rPr lang="en-US" dirty="0"/>
              <a:t>PDF/Word adjustor notes extracted from your claims </a:t>
            </a:r>
            <a:r>
              <a:rPr lang="en-US" dirty="0" err="1"/>
              <a:t>db</a:t>
            </a:r>
            <a:endParaRPr lang="en-US" dirty="0"/>
          </a:p>
          <a:p>
            <a:r>
              <a:rPr lang="en-US" b="1" dirty="0"/>
              <a:t>Pre-processed</a:t>
            </a:r>
          </a:p>
          <a:p>
            <a:pPr lvl="1"/>
            <a:r>
              <a:rPr lang="en-US" dirty="0"/>
              <a:t>Spelling errors, white spaces, etc.</a:t>
            </a:r>
          </a:p>
          <a:p>
            <a:r>
              <a:rPr lang="en-US" b="1" dirty="0"/>
              <a:t>Find and count phrases, words, etc. of a-prior interest</a:t>
            </a:r>
          </a:p>
          <a:p>
            <a:pPr lvl="1"/>
            <a:r>
              <a:rPr lang="en-US" dirty="0"/>
              <a:t>“back pain”, “chiropractor”, “headaches”, soft tissue , …</a:t>
            </a:r>
          </a:p>
          <a:p>
            <a:r>
              <a:rPr lang="en-US" b="1" dirty="0"/>
              <a:t>Generate a text-mining model</a:t>
            </a:r>
          </a:p>
          <a:p>
            <a:r>
              <a:rPr lang="en-US" b="1" dirty="0"/>
              <a:t>Deploy the model to score new text data </a:t>
            </a:r>
          </a:p>
          <a:p>
            <a:pPr lvl="1"/>
            <a:r>
              <a:rPr lang="en-US" dirty="0"/>
              <a:t>(e.g., claims as they are filed)</a:t>
            </a:r>
          </a:p>
          <a:p>
            <a:endParaRPr lang="en-US" dirty="0"/>
          </a:p>
          <a:p>
            <a:endParaRPr lang="en-US" dirty="0"/>
          </a:p>
        </p:txBody>
      </p:sp>
      <p:sp>
        <p:nvSpPr>
          <p:cNvPr id="4" name="Slide Number Placeholder 3"/>
          <p:cNvSpPr>
            <a:spLocks noGrp="1"/>
          </p:cNvSpPr>
          <p:nvPr>
            <p:ph type="sldNum" sz="quarter" idx="12"/>
          </p:nvPr>
        </p:nvSpPr>
        <p:spPr/>
        <p:txBody>
          <a:bodyPr/>
          <a:lstStyle/>
          <a:p>
            <a:fld id="{16812111-1DCB-7048-8923-C22B317498A9}" type="slidenum">
              <a:rPr lang="en-US" smtClean="0"/>
              <a:t>31</a:t>
            </a:fld>
            <a:endParaRPr lang="en-US"/>
          </a:p>
        </p:txBody>
      </p:sp>
      <p:sp>
        <p:nvSpPr>
          <p:cNvPr id="5" name="TextBox 4"/>
          <p:cNvSpPr txBox="1"/>
          <p:nvPr/>
        </p:nvSpPr>
        <p:spPr>
          <a:xfrm>
            <a:off x="4045866" y="5702160"/>
            <a:ext cx="3596658" cy="646331"/>
          </a:xfrm>
          <a:prstGeom prst="rect">
            <a:avLst/>
          </a:prstGeom>
          <a:noFill/>
        </p:spPr>
        <p:txBody>
          <a:bodyPr wrap="none" rtlCol="0">
            <a:spAutoFit/>
          </a:bodyPr>
          <a:lstStyle/>
          <a:p>
            <a:r>
              <a:rPr lang="en-US" sz="3600" b="1" dirty="0">
                <a:solidFill>
                  <a:srgbClr val="3366FF"/>
                </a:solidFill>
                <a:latin typeface="Franklin Gothic Book"/>
                <a:cs typeface="Franklin Gothic Book"/>
              </a:rPr>
              <a:t>“Word frequency”</a:t>
            </a:r>
          </a:p>
        </p:txBody>
      </p:sp>
    </p:spTree>
    <p:extLst>
      <p:ext uri="{BB962C8B-B14F-4D97-AF65-F5344CB8AC3E}">
        <p14:creationId xmlns:p14="http://schemas.microsoft.com/office/powerpoint/2010/main" val="1975919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dirty="0">
                <a:ea typeface="ＭＳ Ｐゴシック" charset="0"/>
              </a:rPr>
              <a:t>Text Mining Considerations</a:t>
            </a:r>
          </a:p>
        </p:txBody>
      </p:sp>
      <p:sp>
        <p:nvSpPr>
          <p:cNvPr id="26626" name="Content Placeholder 2"/>
          <p:cNvSpPr>
            <a:spLocks noGrp="1"/>
          </p:cNvSpPr>
          <p:nvPr>
            <p:ph idx="1"/>
          </p:nvPr>
        </p:nvSpPr>
        <p:spPr/>
        <p:txBody>
          <a:bodyPr>
            <a:normAutofit/>
          </a:bodyPr>
          <a:lstStyle/>
          <a:p>
            <a:pPr marL="514350" indent="-514350">
              <a:buFont typeface="Calibri" charset="0"/>
              <a:buAutoNum type="arabicPeriod"/>
            </a:pPr>
            <a:r>
              <a:rPr lang="en-US" sz="2800" dirty="0">
                <a:ea typeface="ＭＳ Ｐゴシック" charset="0"/>
              </a:rPr>
              <a:t>Word frequencies</a:t>
            </a:r>
          </a:p>
          <a:p>
            <a:pPr marL="514350" indent="-514350">
              <a:buFont typeface="Calibri" charset="0"/>
              <a:buAutoNum type="arabicPeriod"/>
            </a:pPr>
            <a:r>
              <a:rPr lang="en-US" sz="2800" dirty="0">
                <a:ea typeface="ＭＳ Ｐゴシック" charset="0"/>
              </a:rPr>
              <a:t>Phrases</a:t>
            </a:r>
          </a:p>
          <a:p>
            <a:pPr marL="514350" indent="-514350">
              <a:buFont typeface="Calibri" charset="0"/>
              <a:buAutoNum type="arabicPeriod"/>
            </a:pPr>
            <a:r>
              <a:rPr lang="en-US" sz="2800" dirty="0">
                <a:ea typeface="ＭＳ Ｐゴシック" charset="0"/>
              </a:rPr>
              <a:t>Negatives</a:t>
            </a:r>
          </a:p>
          <a:p>
            <a:pPr marL="0" indent="0">
              <a:buNone/>
            </a:pPr>
            <a:r>
              <a:rPr lang="en-US" sz="2800" dirty="0">
                <a:ea typeface="ＭＳ Ｐゴシック" charset="0"/>
              </a:rPr>
              <a:t>4. 	Pre-process</a:t>
            </a:r>
          </a:p>
          <a:p>
            <a:pPr lvl="1"/>
            <a:r>
              <a:rPr lang="en-US" sz="2400" dirty="0">
                <a:ea typeface="ＭＳ Ｐゴシック" charset="0"/>
              </a:rPr>
              <a:t>Stemming</a:t>
            </a:r>
          </a:p>
          <a:p>
            <a:pPr lvl="1"/>
            <a:r>
              <a:rPr lang="en-US" sz="2400" dirty="0">
                <a:ea typeface="ＭＳ Ｐゴシック" charset="0"/>
              </a:rPr>
              <a:t>Exclusion list</a:t>
            </a:r>
          </a:p>
          <a:p>
            <a:pPr lvl="1"/>
            <a:r>
              <a:rPr lang="en-US" sz="2400" dirty="0">
                <a:ea typeface="ＭＳ Ｐゴシック" charset="0"/>
              </a:rPr>
              <a:t>Synonyms</a:t>
            </a:r>
          </a:p>
          <a:p>
            <a:pPr marL="0" indent="0">
              <a:buNone/>
            </a:pPr>
            <a:r>
              <a:rPr lang="en-US" sz="2800" dirty="0">
                <a:ea typeface="ＭＳ Ｐゴシック" charset="0"/>
              </a:rPr>
              <a:t>5.	Dimension reduction</a:t>
            </a:r>
          </a:p>
        </p:txBody>
      </p:sp>
    </p:spTree>
    <p:extLst>
      <p:ext uri="{BB962C8B-B14F-4D97-AF65-F5344CB8AC3E}">
        <p14:creationId xmlns:p14="http://schemas.microsoft.com/office/powerpoint/2010/main" val="752042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030937" y="0"/>
            <a:ext cx="10058400" cy="1609344"/>
          </a:xfrm>
        </p:spPr>
        <p:txBody>
          <a:bodyPr/>
          <a:lstStyle/>
          <a:p>
            <a:r>
              <a:rPr lang="en-US" dirty="0"/>
              <a:t>Score Claim with new Text Data</a:t>
            </a:r>
          </a:p>
        </p:txBody>
      </p:sp>
      <p:sp>
        <p:nvSpPr>
          <p:cNvPr id="34819" name="TextBox 7"/>
          <p:cNvSpPr txBox="1">
            <a:spLocks noChangeArrowheads="1"/>
          </p:cNvSpPr>
          <p:nvPr/>
        </p:nvSpPr>
        <p:spPr bwMode="auto">
          <a:xfrm>
            <a:off x="2895601" y="1366838"/>
            <a:ext cx="6829425"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200">
                <a:latin typeface="Courier New" charset="0"/>
                <a:cs typeface="Courier New" charset="0"/>
              </a:rPr>
              <a:t>Claim Narrative: 10-12-2010 Spoke with claimant and injury seems not to have affected work or daily routine. Will pend for follow-up in 2 weeks.</a:t>
            </a:r>
          </a:p>
        </p:txBody>
      </p:sp>
      <p:sp>
        <p:nvSpPr>
          <p:cNvPr id="34820" name="TextBox 1"/>
          <p:cNvSpPr txBox="1">
            <a:spLocks noChangeArrowheads="1"/>
          </p:cNvSpPr>
          <p:nvPr/>
        </p:nvSpPr>
        <p:spPr bwMode="auto">
          <a:xfrm>
            <a:off x="1752600" y="2971801"/>
            <a:ext cx="20574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dirty="0">
                <a:latin typeface="Franklin Gothic Book"/>
                <a:cs typeface="Franklin Gothic Book"/>
              </a:rPr>
              <a:t>New Claim note added 10-12 Low Fraud Propensity</a:t>
            </a:r>
          </a:p>
        </p:txBody>
      </p:sp>
      <p:pic>
        <p:nvPicPr>
          <p:cNvPr id="34821" name="Picture 4"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075" y="1928814"/>
            <a:ext cx="5981700" cy="4486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999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050392" y="0"/>
            <a:ext cx="10058400" cy="1609344"/>
          </a:xfrm>
        </p:spPr>
        <p:txBody>
          <a:bodyPr>
            <a:normAutofit/>
          </a:bodyPr>
          <a:lstStyle/>
          <a:p>
            <a:r>
              <a:rPr lang="en-US" dirty="0"/>
              <a:t>Two weeks later, new claim added</a:t>
            </a:r>
          </a:p>
        </p:txBody>
      </p:sp>
      <p:pic>
        <p:nvPicPr>
          <p:cNvPr id="35843" name="Picture 6" descr="image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438400"/>
            <a:ext cx="4972050" cy="3752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844" name="TextBox 1"/>
          <p:cNvSpPr txBox="1">
            <a:spLocks noChangeArrowheads="1"/>
          </p:cNvSpPr>
          <p:nvPr/>
        </p:nvSpPr>
        <p:spPr bwMode="auto">
          <a:xfrm>
            <a:off x="3810000" y="1219200"/>
            <a:ext cx="6324600"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200">
                <a:latin typeface="Courier New" charset="0"/>
                <a:cs typeface="Courier New" charset="0"/>
              </a:rPr>
              <a:t>Claim Narrative: 10-28-10 Spoke to claimant, told me that after accident back was fine, yesterday went to </a:t>
            </a:r>
            <a:r>
              <a:rPr lang="en-US" sz="1200">
                <a:solidFill>
                  <a:srgbClr val="FF0000"/>
                </a:solidFill>
                <a:latin typeface="Courier New" charset="0"/>
                <a:cs typeface="Courier New" charset="0"/>
              </a:rPr>
              <a:t>Chiropractor</a:t>
            </a:r>
            <a:r>
              <a:rPr lang="en-US" sz="1200">
                <a:latin typeface="Courier New" charset="0"/>
                <a:cs typeface="Courier New" charset="0"/>
              </a:rPr>
              <a:t> and learned that more treatments will be needed to treat the relieve the pain. Also mentioned that friend told her that this </a:t>
            </a:r>
            <a:r>
              <a:rPr lang="en-US" sz="1200">
                <a:solidFill>
                  <a:srgbClr val="FF0000"/>
                </a:solidFill>
                <a:latin typeface="Courier New" charset="0"/>
                <a:cs typeface="Courier New" charset="0"/>
              </a:rPr>
              <a:t>pain could be chronic</a:t>
            </a:r>
            <a:r>
              <a:rPr lang="en-US" sz="1200">
                <a:latin typeface="Courier New" charset="0"/>
                <a:cs typeface="Courier New" charset="0"/>
              </a:rPr>
              <a:t> and last for years and that she </a:t>
            </a:r>
            <a:r>
              <a:rPr lang="en-US" sz="1200">
                <a:solidFill>
                  <a:srgbClr val="FF0000"/>
                </a:solidFill>
                <a:latin typeface="Courier New" charset="0"/>
                <a:cs typeface="Courier New" charset="0"/>
              </a:rPr>
              <a:t>should talk to an attorney.  </a:t>
            </a:r>
          </a:p>
        </p:txBody>
      </p:sp>
      <p:sp>
        <p:nvSpPr>
          <p:cNvPr id="35845" name="TextBox 5"/>
          <p:cNvSpPr txBox="1">
            <a:spLocks noChangeArrowheads="1"/>
          </p:cNvSpPr>
          <p:nvPr/>
        </p:nvSpPr>
        <p:spPr bwMode="auto">
          <a:xfrm>
            <a:off x="2286000" y="2590801"/>
            <a:ext cx="2057400" cy="2308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dirty="0">
                <a:latin typeface="Franklin Gothic Book"/>
                <a:cs typeface="Franklin Gothic Book"/>
              </a:rPr>
              <a:t>New Claim note added 10-28 now  Fraud Propensity changes based on scoring of new information. Alert generated  to refer claim to SIU</a:t>
            </a:r>
          </a:p>
        </p:txBody>
      </p:sp>
    </p:spTree>
    <p:extLst>
      <p:ext uri="{BB962C8B-B14F-4D97-AF65-F5344CB8AC3E}">
        <p14:creationId xmlns:p14="http://schemas.microsoft.com/office/powerpoint/2010/main" val="1437214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Learning Data Science Process by Example</a:t>
            </a:r>
          </a:p>
        </p:txBody>
      </p:sp>
      <p:sp>
        <p:nvSpPr>
          <p:cNvPr id="5" name="Text Placeholder 4"/>
          <p:cNvSpPr>
            <a:spLocks noGrp="1"/>
          </p:cNvSpPr>
          <p:nvPr>
            <p:ph type="body" idx="1"/>
          </p:nvPr>
        </p:nvSpPr>
        <p:spPr>
          <a:xfrm>
            <a:off x="1944548" y="4906985"/>
            <a:ext cx="9052560" cy="1066800"/>
          </a:xfrm>
        </p:spPr>
        <p:txBody>
          <a:bodyPr>
            <a:normAutofit/>
          </a:bodyPr>
          <a:lstStyle/>
          <a:p>
            <a:r>
              <a:rPr lang="en-US" dirty="0" err="1"/>
              <a:t>bit.ly</a:t>
            </a:r>
            <a:r>
              <a:rPr lang="en-US" dirty="0"/>
              <a:t>/ICTDS_WS</a:t>
            </a:r>
          </a:p>
        </p:txBody>
      </p:sp>
      <p:sp>
        <p:nvSpPr>
          <p:cNvPr id="2" name="TextBox 1"/>
          <p:cNvSpPr txBox="1"/>
          <p:nvPr/>
        </p:nvSpPr>
        <p:spPr>
          <a:xfrm>
            <a:off x="2167128" y="4262284"/>
            <a:ext cx="6526210" cy="369332"/>
          </a:xfrm>
          <a:prstGeom prst="rect">
            <a:avLst/>
          </a:prstGeom>
          <a:noFill/>
        </p:spPr>
        <p:txBody>
          <a:bodyPr wrap="none" rtlCol="0">
            <a:spAutoFit/>
          </a:bodyPr>
          <a:lstStyle/>
          <a:p>
            <a:r>
              <a:rPr lang="en-US" dirty="0"/>
              <a:t>Randal S. Olsen, “An example machine learning notebook”</a:t>
            </a:r>
          </a:p>
        </p:txBody>
      </p:sp>
    </p:spTree>
    <p:extLst>
      <p:ext uri="{BB962C8B-B14F-4D97-AF65-F5344CB8AC3E}">
        <p14:creationId xmlns:p14="http://schemas.microsoft.com/office/powerpoint/2010/main" val="3183510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analytics checklist</a:t>
            </a:r>
            <a:br>
              <a:rPr lang="en-US" dirty="0"/>
            </a:br>
            <a:r>
              <a:rPr lang="en-US" dirty="0"/>
              <a:t>(Useful questions)</a:t>
            </a:r>
          </a:p>
        </p:txBody>
      </p:sp>
      <p:sp>
        <p:nvSpPr>
          <p:cNvPr id="3" name="Content Placeholder 2"/>
          <p:cNvSpPr>
            <a:spLocks noGrp="1"/>
          </p:cNvSpPr>
          <p:nvPr>
            <p:ph idx="1"/>
          </p:nvPr>
        </p:nvSpPr>
        <p:spPr/>
        <p:txBody>
          <a:bodyPr/>
          <a:lstStyle/>
          <a:p>
            <a:r>
              <a:rPr lang="en-US" dirty="0"/>
              <a:t>Did you specify the type of data analytic question (e.g. exploration, association causality) before touching the data?</a:t>
            </a:r>
          </a:p>
          <a:p>
            <a:r>
              <a:rPr lang="en-US" dirty="0"/>
              <a:t>Did you define the metric for success before beginning?</a:t>
            </a:r>
          </a:p>
          <a:p>
            <a:r>
              <a:rPr lang="en-US" dirty="0"/>
              <a:t>Did you understand the context for the question and the scientific or business application?</a:t>
            </a:r>
          </a:p>
          <a:p>
            <a:r>
              <a:rPr lang="en-US" dirty="0"/>
              <a:t>Did you record the experimental design?</a:t>
            </a:r>
          </a:p>
          <a:p>
            <a:r>
              <a:rPr lang="en-US" dirty="0"/>
              <a:t>Did you consider whether the question could be answered with the available data?</a:t>
            </a:r>
          </a:p>
        </p:txBody>
      </p:sp>
    </p:spTree>
    <p:extLst>
      <p:ext uri="{BB962C8B-B14F-4D97-AF65-F5344CB8AC3E}">
        <p14:creationId xmlns:p14="http://schemas.microsoft.com/office/powerpoint/2010/main" val="301982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t>Required Libraries</a:t>
            </a:r>
          </a:p>
        </p:txBody>
      </p:sp>
      <p:sp>
        <p:nvSpPr>
          <p:cNvPr id="7" name="Content Placeholder 6"/>
          <p:cNvSpPr>
            <a:spLocks noGrp="1"/>
          </p:cNvSpPr>
          <p:nvPr>
            <p:ph sz="half" idx="2"/>
          </p:nvPr>
        </p:nvSpPr>
        <p:spPr/>
        <p:txBody>
          <a:bodyPr>
            <a:normAutofit fontScale="77500" lnSpcReduction="20000"/>
          </a:bodyPr>
          <a:lstStyle/>
          <a:p>
            <a:r>
              <a:rPr lang="en-US" b="1" dirty="0" err="1"/>
              <a:t>NumPy</a:t>
            </a:r>
            <a:r>
              <a:rPr lang="en-US" dirty="0"/>
              <a:t>: Provides a fast numerical array structure and helper functions.</a:t>
            </a:r>
          </a:p>
          <a:p>
            <a:r>
              <a:rPr lang="en-US" b="1" dirty="0"/>
              <a:t>pandas</a:t>
            </a:r>
            <a:r>
              <a:rPr lang="en-US" dirty="0"/>
              <a:t>: Provides a </a:t>
            </a:r>
            <a:r>
              <a:rPr lang="en-US" dirty="0" err="1"/>
              <a:t>DataFrame</a:t>
            </a:r>
            <a:r>
              <a:rPr lang="en-US" dirty="0"/>
              <a:t> structure to store data in memory and work with it easily and efficiently.</a:t>
            </a:r>
          </a:p>
          <a:p>
            <a:r>
              <a:rPr lang="en-US" b="1" dirty="0" err="1"/>
              <a:t>scikit</a:t>
            </a:r>
            <a:r>
              <a:rPr lang="en-US" b="1" dirty="0"/>
              <a:t>-learn</a:t>
            </a:r>
            <a:r>
              <a:rPr lang="en-US" dirty="0"/>
              <a:t>: The essential Machine Learning package in Python.</a:t>
            </a:r>
          </a:p>
          <a:p>
            <a:r>
              <a:rPr lang="en-US" b="1" dirty="0" err="1"/>
              <a:t>matplotlib</a:t>
            </a:r>
            <a:r>
              <a:rPr lang="en-US" dirty="0"/>
              <a:t>: Basic plotting library in Python; most other Python plotting libraries are built on top of it.</a:t>
            </a:r>
          </a:p>
          <a:p>
            <a:r>
              <a:rPr lang="en-US" b="1" dirty="0" err="1"/>
              <a:t>Seaborn</a:t>
            </a:r>
            <a:r>
              <a:rPr lang="en-US" dirty="0"/>
              <a:t>: Advanced statistical plotting library.</a:t>
            </a:r>
          </a:p>
          <a:p>
            <a:r>
              <a:rPr lang="en-US" b="1" dirty="0"/>
              <a:t>watermark</a:t>
            </a:r>
            <a:r>
              <a:rPr lang="en-US" dirty="0"/>
              <a:t>: A </a:t>
            </a:r>
            <a:r>
              <a:rPr lang="en-US" dirty="0" err="1"/>
              <a:t>Jupyter</a:t>
            </a:r>
            <a:r>
              <a:rPr lang="en-US" dirty="0"/>
              <a:t> Notebook extension for printing timestamps, version numbers, and hardware information.</a:t>
            </a:r>
          </a:p>
          <a:p>
            <a:pPr marL="0" indent="0">
              <a:buNone/>
            </a:pPr>
            <a:endParaRPr lang="en-US" dirty="0"/>
          </a:p>
        </p:txBody>
      </p:sp>
      <p:sp>
        <p:nvSpPr>
          <p:cNvPr id="8" name="Text Placeholder 7"/>
          <p:cNvSpPr>
            <a:spLocks noGrp="1"/>
          </p:cNvSpPr>
          <p:nvPr>
            <p:ph type="body" sz="quarter" idx="3"/>
          </p:nvPr>
        </p:nvSpPr>
        <p:spPr/>
        <p:txBody>
          <a:bodyPr/>
          <a:lstStyle/>
          <a:p>
            <a:r>
              <a:rPr lang="en-US" dirty="0"/>
              <a:t>Python</a:t>
            </a:r>
          </a:p>
        </p:txBody>
      </p:sp>
      <p:sp>
        <p:nvSpPr>
          <p:cNvPr id="9" name="Content Placeholder 8"/>
          <p:cNvSpPr>
            <a:spLocks noGrp="1"/>
          </p:cNvSpPr>
          <p:nvPr>
            <p:ph sz="quarter" idx="4"/>
          </p:nvPr>
        </p:nvSpPr>
        <p:spPr>
          <a:xfrm>
            <a:off x="6364223" y="2743200"/>
            <a:ext cx="4947789" cy="3291840"/>
          </a:xfrm>
        </p:spPr>
        <p:txBody>
          <a:bodyPr/>
          <a:lstStyle/>
          <a:p>
            <a:r>
              <a:rPr lang="en-US" dirty="0" err="1"/>
              <a:t>Conda</a:t>
            </a:r>
            <a:endParaRPr lang="en-US" dirty="0"/>
          </a:p>
          <a:p>
            <a:pPr lvl="1"/>
            <a:r>
              <a:rPr lang="en-US" dirty="0"/>
              <a:t>https://www.anaconda.com/download/</a:t>
            </a:r>
          </a:p>
          <a:p>
            <a:r>
              <a:rPr lang="en-US" dirty="0" err="1"/>
              <a:t>conda</a:t>
            </a:r>
            <a:r>
              <a:rPr lang="en-US" dirty="0"/>
              <a:t> install </a:t>
            </a:r>
            <a:r>
              <a:rPr lang="en-US" dirty="0" err="1"/>
              <a:t>numpy</a:t>
            </a:r>
            <a:r>
              <a:rPr lang="en-US" dirty="0"/>
              <a:t> pandas </a:t>
            </a:r>
            <a:r>
              <a:rPr lang="en-US" dirty="0" err="1"/>
              <a:t>scikit</a:t>
            </a:r>
            <a:r>
              <a:rPr lang="en-US" dirty="0"/>
              <a:t>-learn </a:t>
            </a:r>
            <a:r>
              <a:rPr lang="en-US" dirty="0" err="1"/>
              <a:t>matplotlib</a:t>
            </a:r>
            <a:r>
              <a:rPr lang="en-US" dirty="0"/>
              <a:t> </a:t>
            </a:r>
            <a:r>
              <a:rPr lang="en-US" dirty="0" err="1"/>
              <a:t>seaborn</a:t>
            </a:r>
            <a:r>
              <a:rPr lang="en-US" dirty="0"/>
              <a:t> </a:t>
            </a:r>
          </a:p>
          <a:p>
            <a:r>
              <a:rPr lang="en-US" dirty="0" err="1"/>
              <a:t>conda</a:t>
            </a:r>
            <a:r>
              <a:rPr lang="en-US" dirty="0"/>
              <a:t> install -c </a:t>
            </a:r>
            <a:r>
              <a:rPr lang="en-US" dirty="0" err="1"/>
              <a:t>conda</a:t>
            </a:r>
            <a:r>
              <a:rPr lang="en-US" dirty="0"/>
              <a:t>-forge watermark</a:t>
            </a:r>
          </a:p>
        </p:txBody>
      </p:sp>
      <p:sp>
        <p:nvSpPr>
          <p:cNvPr id="4" name="Title 3"/>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1623821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3B5C614-3A4C-8D4D-8E1C-863D001B5F47}"/>
              </a:ext>
            </a:extLst>
          </p:cNvPr>
          <p:cNvSpPr>
            <a:spLocks noGrp="1"/>
          </p:cNvSpPr>
          <p:nvPr>
            <p:ph type="body" idx="1"/>
          </p:nvPr>
        </p:nvSpPr>
        <p:spPr>
          <a:xfrm>
            <a:off x="0" y="4922781"/>
            <a:ext cx="12192000" cy="816538"/>
          </a:xfrm>
          <a:solidFill>
            <a:schemeClr val="bg1"/>
          </a:solidFill>
        </p:spPr>
        <p:txBody>
          <a:bodyPr>
            <a:normAutofit/>
          </a:bodyPr>
          <a:lstStyle/>
          <a:p>
            <a:pPr algn="ctr" fontAlgn="base"/>
            <a:r>
              <a:rPr lang="en-US" sz="3600" dirty="0">
                <a:solidFill>
                  <a:srgbClr val="0070C0"/>
                </a:solidFill>
              </a:rPr>
              <a:t>Prudential Life Insurance Assessment</a:t>
            </a:r>
          </a:p>
        </p:txBody>
      </p:sp>
      <p:pic>
        <p:nvPicPr>
          <p:cNvPr id="10" name="Picture 9">
            <a:extLst>
              <a:ext uri="{FF2B5EF4-FFF2-40B4-BE49-F238E27FC236}">
                <a16:creationId xmlns:a16="http://schemas.microsoft.com/office/drawing/2014/main" id="{00DF2B7B-CB1A-D849-B8FD-2C5F5B933A8E}"/>
              </a:ext>
            </a:extLst>
          </p:cNvPr>
          <p:cNvPicPr>
            <a:picLocks noChangeAspect="1"/>
          </p:cNvPicPr>
          <p:nvPr/>
        </p:nvPicPr>
        <p:blipFill>
          <a:blip r:embed="rId2"/>
          <a:stretch>
            <a:fillRect/>
          </a:stretch>
        </p:blipFill>
        <p:spPr>
          <a:xfrm>
            <a:off x="2805890" y="930656"/>
            <a:ext cx="6502400" cy="4089400"/>
          </a:xfrm>
          <a:prstGeom prst="rect">
            <a:avLst/>
          </a:prstGeom>
        </p:spPr>
      </p:pic>
    </p:spTree>
    <p:extLst>
      <p:ext uri="{BB962C8B-B14F-4D97-AF65-F5344CB8AC3E}">
        <p14:creationId xmlns:p14="http://schemas.microsoft.com/office/powerpoint/2010/main" val="3829031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91BEE4-5B79-B04C-A872-24BACD0406FA}"/>
              </a:ext>
            </a:extLst>
          </p:cNvPr>
          <p:cNvSpPr>
            <a:spLocks noGrp="1"/>
          </p:cNvSpPr>
          <p:nvPr>
            <p:ph type="title"/>
          </p:nvPr>
        </p:nvSpPr>
        <p:spPr/>
        <p:txBody>
          <a:bodyPr/>
          <a:lstStyle/>
          <a:p>
            <a:r>
              <a:rPr lang="en-US" dirty="0"/>
              <a:t>Data preprocessing</a:t>
            </a:r>
          </a:p>
        </p:txBody>
      </p:sp>
      <p:sp>
        <p:nvSpPr>
          <p:cNvPr id="5" name="Text Placeholder 4">
            <a:extLst>
              <a:ext uri="{FF2B5EF4-FFF2-40B4-BE49-F238E27FC236}">
                <a16:creationId xmlns:a16="http://schemas.microsoft.com/office/drawing/2014/main" id="{432E0C98-EA67-F34D-A3B2-10CE8010F31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79765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Processing:</a:t>
            </a:r>
          </a:p>
        </p:txBody>
      </p:sp>
      <p:sp>
        <p:nvSpPr>
          <p:cNvPr id="8" name="TextBox 7"/>
          <p:cNvSpPr txBox="1"/>
          <p:nvPr/>
        </p:nvSpPr>
        <p:spPr bwMode="auto">
          <a:xfrm>
            <a:off x="6793785" y="1811527"/>
            <a:ext cx="3124200" cy="1631216"/>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spAutoFit/>
          </a:bodyPr>
          <a:lstStyle/>
          <a:p>
            <a:pPr algn="ctr" defTabSz="914400" eaLnBrk="0" fontAlgn="base" hangingPunct="0">
              <a:spcBef>
                <a:spcPct val="0"/>
              </a:spcBef>
              <a:spcAft>
                <a:spcPct val="0"/>
              </a:spcAft>
            </a:pPr>
            <a:r>
              <a:rPr lang="en-US" dirty="0">
                <a:solidFill>
                  <a:srgbClr val="000000"/>
                </a:solidFill>
                <a:latin typeface="Arial" charset="0"/>
              </a:rPr>
              <a:t>Chisholm View Wind Project</a:t>
            </a:r>
          </a:p>
          <a:p>
            <a:pPr algn="ctr" defTabSz="914400" eaLnBrk="0" fontAlgn="base" hangingPunct="0">
              <a:spcBef>
                <a:spcPct val="0"/>
              </a:spcBef>
              <a:spcAft>
                <a:spcPct val="0"/>
              </a:spcAft>
            </a:pPr>
            <a:r>
              <a:rPr lang="en-US" dirty="0">
                <a:solidFill>
                  <a:srgbClr val="000000"/>
                </a:solidFill>
                <a:latin typeface="Arial" charset="0"/>
              </a:rPr>
              <a:t>140 GE 1.6 MW Turbines with 3 blades</a:t>
            </a:r>
          </a:p>
          <a:p>
            <a:pPr algn="ctr" defTabSz="914400" eaLnBrk="0" fontAlgn="base" hangingPunct="0">
              <a:spcBef>
                <a:spcPct val="0"/>
              </a:spcBef>
              <a:spcAft>
                <a:spcPct val="0"/>
              </a:spcAft>
            </a:pPr>
            <a:r>
              <a:rPr lang="en-US" dirty="0">
                <a:solidFill>
                  <a:srgbClr val="000000"/>
                </a:solidFill>
                <a:latin typeface="Arial" charset="0"/>
              </a:rPr>
              <a:t>6-16 rpm</a:t>
            </a:r>
          </a:p>
          <a:p>
            <a:pPr algn="ctr" defTabSz="914400" eaLnBrk="0" fontAlgn="base" hangingPunct="0">
              <a:spcBef>
                <a:spcPct val="0"/>
              </a:spcBef>
              <a:spcAft>
                <a:spcPct val="0"/>
              </a:spcAft>
            </a:pPr>
            <a:endParaRPr lang="en-US" sz="1400" dirty="0">
              <a:solidFill>
                <a:srgbClr val="000000"/>
              </a:solidFill>
              <a:latin typeface="Arial" charset="0"/>
            </a:endParaRPr>
          </a:p>
          <a:p>
            <a:pPr algn="ctr" defTabSz="914400" eaLnBrk="0" fontAlgn="base" hangingPunct="0">
              <a:spcBef>
                <a:spcPct val="0"/>
              </a:spcBef>
              <a:spcAft>
                <a:spcPct val="0"/>
              </a:spcAft>
            </a:pPr>
            <a:endParaRPr lang="en-US" sz="1400" dirty="0">
              <a:solidFill>
                <a:srgbClr val="000000"/>
              </a:solidFill>
              <a:latin typeface="Arial"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0833" t="10009" r="26667" b="8261"/>
          <a:stretch/>
        </p:blipFill>
        <p:spPr>
          <a:xfrm>
            <a:off x="736060" y="1811527"/>
            <a:ext cx="4847463" cy="465736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8028" y="3877211"/>
            <a:ext cx="4362773" cy="1913990"/>
          </a:xfrm>
          <a:prstGeom prst="rect">
            <a:avLst/>
          </a:prstGeom>
        </p:spPr>
      </p:pic>
      <p:sp>
        <p:nvSpPr>
          <p:cNvPr id="4" name="TextBox 3">
            <a:extLst>
              <a:ext uri="{FF2B5EF4-FFF2-40B4-BE49-F238E27FC236}">
                <a16:creationId xmlns:a16="http://schemas.microsoft.com/office/drawing/2014/main" id="{7EEBDEC4-ED35-7546-B860-EBFD70D58ED0}"/>
              </a:ext>
            </a:extLst>
          </p:cNvPr>
          <p:cNvSpPr txBox="1"/>
          <p:nvPr/>
        </p:nvSpPr>
        <p:spPr>
          <a:xfrm>
            <a:off x="2092598" y="6524301"/>
            <a:ext cx="8012899" cy="369332"/>
          </a:xfrm>
          <a:prstGeom prst="rect">
            <a:avLst/>
          </a:prstGeom>
          <a:noFill/>
        </p:spPr>
        <p:txBody>
          <a:bodyPr wrap="none" rtlCol="0">
            <a:spAutoFit/>
          </a:bodyPr>
          <a:lstStyle/>
          <a:p>
            <a:r>
              <a:rPr lang="en-US" dirty="0"/>
              <a:t>Ref: F. </a:t>
            </a:r>
            <a:r>
              <a:rPr lang="en-US" dirty="0" err="1"/>
              <a:t>Dannemann</a:t>
            </a:r>
            <a:r>
              <a:rPr lang="en-US" dirty="0"/>
              <a:t> &amp; B. Stump, “Introduction to Infrasonic Data Processing”</a:t>
            </a:r>
          </a:p>
        </p:txBody>
      </p:sp>
    </p:spTree>
    <p:extLst>
      <p:ext uri="{BB962C8B-B14F-4D97-AF65-F5344CB8AC3E}">
        <p14:creationId xmlns:p14="http://schemas.microsoft.com/office/powerpoint/2010/main" val="2962197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1BFFB6-0E54-9847-A234-9C3BF1858CA1}"/>
              </a:ext>
            </a:extLst>
          </p:cNvPr>
          <p:cNvSpPr>
            <a:spLocks noGrp="1"/>
          </p:cNvSpPr>
          <p:nvPr>
            <p:ph type="title"/>
          </p:nvPr>
        </p:nvSpPr>
        <p:spPr/>
        <p:txBody>
          <a:bodyPr/>
          <a:lstStyle/>
          <a:p>
            <a:r>
              <a:rPr lang="en-US" dirty="0"/>
              <a:t>Check The data</a:t>
            </a:r>
          </a:p>
        </p:txBody>
      </p:sp>
      <p:sp>
        <p:nvSpPr>
          <p:cNvPr id="7" name="Text Placeholder 6">
            <a:extLst>
              <a:ext uri="{FF2B5EF4-FFF2-40B4-BE49-F238E27FC236}">
                <a16:creationId xmlns:a16="http://schemas.microsoft.com/office/drawing/2014/main" id="{82B2E358-B391-274F-B029-942B6C2366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3286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50C12-47A0-7D46-B7CC-7D280B829F31}"/>
              </a:ext>
            </a:extLst>
          </p:cNvPr>
          <p:cNvSpPr>
            <a:spLocks noGrp="1"/>
          </p:cNvSpPr>
          <p:nvPr>
            <p:ph type="title"/>
          </p:nvPr>
        </p:nvSpPr>
        <p:spPr/>
        <p:txBody>
          <a:bodyPr/>
          <a:lstStyle/>
          <a:p>
            <a:r>
              <a:rPr lang="en-US" dirty="0"/>
              <a:t>Plot the data</a:t>
            </a:r>
          </a:p>
        </p:txBody>
      </p:sp>
      <p:sp>
        <p:nvSpPr>
          <p:cNvPr id="3" name="Text Placeholder 2">
            <a:extLst>
              <a:ext uri="{FF2B5EF4-FFF2-40B4-BE49-F238E27FC236}">
                <a16:creationId xmlns:a16="http://schemas.microsoft.com/office/drawing/2014/main" id="{DCC3DD2E-9A8B-274D-925D-1DB0DC09932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1036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84695-6340-2D4C-ABBA-4DE8C43FC60E}"/>
              </a:ext>
            </a:extLst>
          </p:cNvPr>
          <p:cNvSpPr>
            <a:spLocks noGrp="1"/>
          </p:cNvSpPr>
          <p:nvPr>
            <p:ph type="title"/>
          </p:nvPr>
        </p:nvSpPr>
        <p:spPr/>
        <p:txBody>
          <a:bodyPr>
            <a:normAutofit/>
          </a:bodyPr>
          <a:lstStyle/>
          <a:p>
            <a:r>
              <a:rPr lang="en-US" sz="7200" dirty="0"/>
              <a:t>Data Science: The Future</a:t>
            </a:r>
          </a:p>
        </p:txBody>
      </p:sp>
      <p:sp>
        <p:nvSpPr>
          <p:cNvPr id="4" name="Text Placeholder 3">
            <a:extLst>
              <a:ext uri="{FF2B5EF4-FFF2-40B4-BE49-F238E27FC236}">
                <a16:creationId xmlns:a16="http://schemas.microsoft.com/office/drawing/2014/main" id="{0DAE605F-8322-844D-BA1F-8E3C17671949}"/>
              </a:ext>
            </a:extLst>
          </p:cNvPr>
          <p:cNvSpPr>
            <a:spLocks noGrp="1"/>
          </p:cNvSpPr>
          <p:nvPr>
            <p:ph type="body" idx="1"/>
          </p:nvPr>
        </p:nvSpPr>
        <p:spPr/>
        <p:txBody>
          <a:bodyPr>
            <a:normAutofit/>
          </a:bodyPr>
          <a:lstStyle/>
          <a:p>
            <a:r>
              <a:rPr lang="en-US" sz="2800" dirty="0"/>
              <a:t>Data, Hardware, the Needs and the Availability</a:t>
            </a:r>
          </a:p>
        </p:txBody>
      </p:sp>
    </p:spTree>
    <p:extLst>
      <p:ext uri="{BB962C8B-B14F-4D97-AF65-F5344CB8AC3E}">
        <p14:creationId xmlns:p14="http://schemas.microsoft.com/office/powerpoint/2010/main" val="199692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CC4B19-2902-8A4C-A034-BA4FC96E7616}"/>
              </a:ext>
            </a:extLst>
          </p:cNvPr>
          <p:cNvSpPr>
            <a:spLocks noGrp="1"/>
          </p:cNvSpPr>
          <p:nvPr>
            <p:ph type="title"/>
          </p:nvPr>
        </p:nvSpPr>
        <p:spPr>
          <a:xfrm>
            <a:off x="537972" y="512064"/>
            <a:ext cx="11122152" cy="1609344"/>
          </a:xfrm>
        </p:spPr>
        <p:txBody>
          <a:bodyPr/>
          <a:lstStyle/>
          <a:p>
            <a:r>
              <a:rPr lang="en-US" b="1" dirty="0"/>
              <a:t>Edge Computing ad edge analytics</a:t>
            </a:r>
            <a:endParaRPr lang="en-US" dirty="0"/>
          </a:p>
        </p:txBody>
      </p:sp>
      <p:sp>
        <p:nvSpPr>
          <p:cNvPr id="5" name="Content Placeholder 4">
            <a:extLst>
              <a:ext uri="{FF2B5EF4-FFF2-40B4-BE49-F238E27FC236}">
                <a16:creationId xmlns:a16="http://schemas.microsoft.com/office/drawing/2014/main" id="{8B5971FA-9797-6841-95CA-A970CD8754C4}"/>
              </a:ext>
            </a:extLst>
          </p:cNvPr>
          <p:cNvSpPr>
            <a:spLocks noGrp="1"/>
          </p:cNvSpPr>
          <p:nvPr>
            <p:ph idx="1"/>
          </p:nvPr>
        </p:nvSpPr>
        <p:spPr/>
        <p:txBody>
          <a:bodyPr/>
          <a:lstStyle/>
          <a:p>
            <a:r>
              <a:rPr lang="en-US" dirty="0"/>
              <a:t>Instead of simply sending the raw data, Perform data processing then send</a:t>
            </a:r>
          </a:p>
        </p:txBody>
      </p:sp>
      <p:pic>
        <p:nvPicPr>
          <p:cNvPr id="7" name="Picture 6">
            <a:extLst>
              <a:ext uri="{FF2B5EF4-FFF2-40B4-BE49-F238E27FC236}">
                <a16:creationId xmlns:a16="http://schemas.microsoft.com/office/drawing/2014/main" id="{1B610434-A4E7-D146-8816-6936D2857B62}"/>
              </a:ext>
            </a:extLst>
          </p:cNvPr>
          <p:cNvPicPr>
            <a:picLocks noChangeAspect="1"/>
          </p:cNvPicPr>
          <p:nvPr/>
        </p:nvPicPr>
        <p:blipFill>
          <a:blip r:embed="rId3"/>
          <a:stretch>
            <a:fillRect/>
          </a:stretch>
        </p:blipFill>
        <p:spPr>
          <a:xfrm>
            <a:off x="2315411" y="2921000"/>
            <a:ext cx="6502400" cy="3251200"/>
          </a:xfrm>
          <a:prstGeom prst="rect">
            <a:avLst/>
          </a:prstGeom>
        </p:spPr>
      </p:pic>
    </p:spTree>
    <p:extLst>
      <p:ext uri="{BB962C8B-B14F-4D97-AF65-F5344CB8AC3E}">
        <p14:creationId xmlns:p14="http://schemas.microsoft.com/office/powerpoint/2010/main" val="1045673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B77E78-5366-E844-9C69-7655A6F11E18}"/>
              </a:ext>
            </a:extLst>
          </p:cNvPr>
          <p:cNvPicPr>
            <a:picLocks noChangeAspect="1"/>
          </p:cNvPicPr>
          <p:nvPr/>
        </p:nvPicPr>
        <p:blipFill>
          <a:blip r:embed="rId2"/>
          <a:stretch>
            <a:fillRect/>
          </a:stretch>
        </p:blipFill>
        <p:spPr>
          <a:xfrm>
            <a:off x="1241451" y="122587"/>
            <a:ext cx="9755123" cy="6366081"/>
          </a:xfrm>
          <a:prstGeom prst="rect">
            <a:avLst/>
          </a:prstGeom>
        </p:spPr>
      </p:pic>
      <p:sp>
        <p:nvSpPr>
          <p:cNvPr id="6" name="TextBox 5">
            <a:extLst>
              <a:ext uri="{FF2B5EF4-FFF2-40B4-BE49-F238E27FC236}">
                <a16:creationId xmlns:a16="http://schemas.microsoft.com/office/drawing/2014/main" id="{D900200E-6489-494D-88E4-563BCBDF4499}"/>
              </a:ext>
            </a:extLst>
          </p:cNvPr>
          <p:cNvSpPr txBox="1"/>
          <p:nvPr/>
        </p:nvSpPr>
        <p:spPr>
          <a:xfrm>
            <a:off x="3031958" y="4668252"/>
            <a:ext cx="1622560" cy="369332"/>
          </a:xfrm>
          <a:prstGeom prst="rect">
            <a:avLst/>
          </a:prstGeom>
          <a:noFill/>
        </p:spPr>
        <p:txBody>
          <a:bodyPr wrap="none" rtlCol="0">
            <a:spAutoFit/>
          </a:bodyPr>
          <a:lstStyle/>
          <a:p>
            <a:r>
              <a:rPr lang="en-US" dirty="0"/>
              <a:t>Google Glass</a:t>
            </a:r>
          </a:p>
        </p:txBody>
      </p:sp>
      <p:sp>
        <p:nvSpPr>
          <p:cNvPr id="8" name="TextBox 7">
            <a:extLst>
              <a:ext uri="{FF2B5EF4-FFF2-40B4-BE49-F238E27FC236}">
                <a16:creationId xmlns:a16="http://schemas.microsoft.com/office/drawing/2014/main" id="{C0035CB2-58F5-A842-8219-8BD1279E2961}"/>
              </a:ext>
            </a:extLst>
          </p:cNvPr>
          <p:cNvSpPr txBox="1"/>
          <p:nvPr/>
        </p:nvSpPr>
        <p:spPr>
          <a:xfrm>
            <a:off x="4374271" y="6488668"/>
            <a:ext cx="3489481" cy="369332"/>
          </a:xfrm>
          <a:prstGeom prst="rect">
            <a:avLst/>
          </a:prstGeom>
          <a:noFill/>
        </p:spPr>
        <p:txBody>
          <a:bodyPr wrap="none" rtlCol="0">
            <a:spAutoFit/>
          </a:bodyPr>
          <a:lstStyle/>
          <a:p>
            <a:r>
              <a:rPr lang="en-US" dirty="0"/>
              <a:t>Data Source: NSF Award Search</a:t>
            </a:r>
          </a:p>
        </p:txBody>
      </p:sp>
    </p:spTree>
    <p:extLst>
      <p:ext uri="{BB962C8B-B14F-4D97-AF65-F5344CB8AC3E}">
        <p14:creationId xmlns:p14="http://schemas.microsoft.com/office/powerpoint/2010/main" val="358057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A16EDC-D1C9-D34D-9C7C-7CEF11B72627}"/>
              </a:ext>
            </a:extLst>
          </p:cNvPr>
          <p:cNvPicPr>
            <a:picLocks noChangeAspect="1"/>
          </p:cNvPicPr>
          <p:nvPr/>
        </p:nvPicPr>
        <p:blipFill>
          <a:blip r:embed="rId2"/>
          <a:stretch>
            <a:fillRect/>
          </a:stretch>
        </p:blipFill>
        <p:spPr>
          <a:xfrm>
            <a:off x="1303507" y="0"/>
            <a:ext cx="9949676" cy="6493044"/>
          </a:xfrm>
          <a:prstGeom prst="rect">
            <a:avLst/>
          </a:prstGeom>
        </p:spPr>
      </p:pic>
      <p:sp>
        <p:nvSpPr>
          <p:cNvPr id="6" name="TextBox 5">
            <a:extLst>
              <a:ext uri="{FF2B5EF4-FFF2-40B4-BE49-F238E27FC236}">
                <a16:creationId xmlns:a16="http://schemas.microsoft.com/office/drawing/2014/main" id="{4AD1A1EE-E7E4-174B-96D6-531C3A11872D}"/>
              </a:ext>
            </a:extLst>
          </p:cNvPr>
          <p:cNvSpPr txBox="1"/>
          <p:nvPr/>
        </p:nvSpPr>
        <p:spPr>
          <a:xfrm>
            <a:off x="4374271" y="6488668"/>
            <a:ext cx="3489481" cy="369332"/>
          </a:xfrm>
          <a:prstGeom prst="rect">
            <a:avLst/>
          </a:prstGeom>
          <a:noFill/>
        </p:spPr>
        <p:txBody>
          <a:bodyPr wrap="none" rtlCol="0">
            <a:spAutoFit/>
          </a:bodyPr>
          <a:lstStyle/>
          <a:p>
            <a:r>
              <a:rPr lang="en-US" dirty="0"/>
              <a:t>Data Source: NSF Award Search</a:t>
            </a:r>
          </a:p>
        </p:txBody>
      </p:sp>
    </p:spTree>
    <p:extLst>
      <p:ext uri="{BB962C8B-B14F-4D97-AF65-F5344CB8AC3E}">
        <p14:creationId xmlns:p14="http://schemas.microsoft.com/office/powerpoint/2010/main" val="3934558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446DB1-BE5E-164B-848E-3845CA919A74}"/>
              </a:ext>
            </a:extLst>
          </p:cNvPr>
          <p:cNvPicPr>
            <a:picLocks noChangeAspect="1"/>
          </p:cNvPicPr>
          <p:nvPr/>
        </p:nvPicPr>
        <p:blipFill>
          <a:blip r:embed="rId2"/>
          <a:stretch>
            <a:fillRect/>
          </a:stretch>
        </p:blipFill>
        <p:spPr>
          <a:xfrm>
            <a:off x="1245140" y="0"/>
            <a:ext cx="10109138" cy="6592317"/>
          </a:xfrm>
          <a:prstGeom prst="rect">
            <a:avLst/>
          </a:prstGeom>
        </p:spPr>
      </p:pic>
      <p:sp>
        <p:nvSpPr>
          <p:cNvPr id="7" name="TextBox 6">
            <a:extLst>
              <a:ext uri="{FF2B5EF4-FFF2-40B4-BE49-F238E27FC236}">
                <a16:creationId xmlns:a16="http://schemas.microsoft.com/office/drawing/2014/main" id="{54AE4575-CE9F-4F45-9FE4-0DD789A973BA}"/>
              </a:ext>
            </a:extLst>
          </p:cNvPr>
          <p:cNvSpPr txBox="1"/>
          <p:nvPr/>
        </p:nvSpPr>
        <p:spPr>
          <a:xfrm>
            <a:off x="4374271" y="6488668"/>
            <a:ext cx="3687869" cy="369332"/>
          </a:xfrm>
          <a:prstGeom prst="rect">
            <a:avLst/>
          </a:prstGeom>
          <a:noFill/>
        </p:spPr>
        <p:txBody>
          <a:bodyPr wrap="none" rtlCol="0">
            <a:spAutoFit/>
          </a:bodyPr>
          <a:lstStyle/>
          <a:p>
            <a:r>
              <a:rPr lang="en-US" dirty="0"/>
              <a:t>Data Source: ACM Digital Library</a:t>
            </a:r>
          </a:p>
        </p:txBody>
      </p:sp>
    </p:spTree>
    <p:extLst>
      <p:ext uri="{BB962C8B-B14F-4D97-AF65-F5344CB8AC3E}">
        <p14:creationId xmlns:p14="http://schemas.microsoft.com/office/powerpoint/2010/main" val="26154351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78150-C20E-3B41-907B-EF11769DB2A5}"/>
              </a:ext>
            </a:extLst>
          </p:cNvPr>
          <p:cNvSpPr>
            <a:spLocks noGrp="1"/>
          </p:cNvSpPr>
          <p:nvPr>
            <p:ph type="title"/>
          </p:nvPr>
        </p:nvSpPr>
        <p:spPr/>
        <p:txBody>
          <a:bodyPr/>
          <a:lstStyle/>
          <a:p>
            <a:r>
              <a:rPr lang="en-US" dirty="0"/>
              <a:t>Intelligent Apps and Analytics</a:t>
            </a:r>
          </a:p>
        </p:txBody>
      </p:sp>
      <p:sp>
        <p:nvSpPr>
          <p:cNvPr id="3" name="Content Placeholder 2">
            <a:extLst>
              <a:ext uri="{FF2B5EF4-FFF2-40B4-BE49-F238E27FC236}">
                <a16:creationId xmlns:a16="http://schemas.microsoft.com/office/drawing/2014/main" id="{2D1F7133-86BD-524F-9604-98A3EE11C290}"/>
              </a:ext>
            </a:extLst>
          </p:cNvPr>
          <p:cNvSpPr>
            <a:spLocks noGrp="1"/>
          </p:cNvSpPr>
          <p:nvPr>
            <p:ph idx="1"/>
          </p:nvPr>
        </p:nvSpPr>
        <p:spPr/>
        <p:txBody>
          <a:bodyPr>
            <a:normAutofit/>
          </a:bodyPr>
          <a:lstStyle/>
          <a:p>
            <a:r>
              <a:rPr lang="en-US" sz="2800" dirty="0"/>
              <a:t>Increase AI-driven apps and services: </a:t>
            </a:r>
            <a:endParaRPr lang="th-TH" sz="2800" dirty="0"/>
          </a:p>
          <a:p>
            <a:r>
              <a:rPr lang="en-US" sz="2800" dirty="0"/>
              <a:t>Apply AI technology during the product development </a:t>
            </a:r>
          </a:p>
          <a:p>
            <a:r>
              <a:rPr lang="en-US" sz="2800" dirty="0"/>
              <a:t>Apply AI technology on the customer, product, and operation </a:t>
            </a:r>
            <a:endParaRPr lang="th-TH" sz="2800" dirty="0"/>
          </a:p>
          <a:p>
            <a:r>
              <a:rPr lang="en-US" sz="2800" dirty="0"/>
              <a:t>Support Decision Making and learning user interaction</a:t>
            </a:r>
          </a:p>
          <a:p>
            <a:r>
              <a:rPr lang="en-US" sz="2800" dirty="0"/>
              <a:t>Augmented Analysis: Automate data preparation and enable data sharing</a:t>
            </a:r>
          </a:p>
          <a:p>
            <a:r>
              <a:rPr lang="en-US" sz="2800" dirty="0"/>
              <a:t>Intelligent Platforms</a:t>
            </a:r>
          </a:p>
        </p:txBody>
      </p:sp>
      <p:sp>
        <p:nvSpPr>
          <p:cNvPr id="4" name="TextBox 3">
            <a:extLst>
              <a:ext uri="{FF2B5EF4-FFF2-40B4-BE49-F238E27FC236}">
                <a16:creationId xmlns:a16="http://schemas.microsoft.com/office/drawing/2014/main" id="{22597217-2D50-F04E-A4DC-E3C51188FA0F}"/>
              </a:ext>
            </a:extLst>
          </p:cNvPr>
          <p:cNvSpPr txBox="1"/>
          <p:nvPr/>
        </p:nvSpPr>
        <p:spPr>
          <a:xfrm>
            <a:off x="1658679" y="6172200"/>
            <a:ext cx="5514523" cy="369332"/>
          </a:xfrm>
          <a:prstGeom prst="rect">
            <a:avLst/>
          </a:prstGeom>
          <a:noFill/>
        </p:spPr>
        <p:txBody>
          <a:bodyPr wrap="none" rtlCol="0">
            <a:spAutoFit/>
          </a:bodyPr>
          <a:lstStyle/>
          <a:p>
            <a:r>
              <a:rPr lang="en-US" dirty="0"/>
              <a:t>Ref: Bill </a:t>
            </a:r>
            <a:r>
              <a:rPr lang="en-US" dirty="0" err="1"/>
              <a:t>Schmarzo</a:t>
            </a:r>
            <a:r>
              <a:rPr lang="en-US" dirty="0"/>
              <a:t>, “The Future Is Intelligent Apps”</a:t>
            </a:r>
          </a:p>
        </p:txBody>
      </p:sp>
    </p:spTree>
    <p:extLst>
      <p:ext uri="{BB962C8B-B14F-4D97-AF65-F5344CB8AC3E}">
        <p14:creationId xmlns:p14="http://schemas.microsoft.com/office/powerpoint/2010/main" val="1797273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1410C8-409C-A842-ADC5-70400159F1D3}"/>
              </a:ext>
            </a:extLst>
          </p:cNvPr>
          <p:cNvPicPr>
            <a:picLocks noChangeAspect="1"/>
          </p:cNvPicPr>
          <p:nvPr/>
        </p:nvPicPr>
        <p:blipFill>
          <a:blip r:embed="rId3"/>
          <a:stretch>
            <a:fillRect/>
          </a:stretch>
        </p:blipFill>
        <p:spPr>
          <a:xfrm>
            <a:off x="1756734" y="290033"/>
            <a:ext cx="10141331" cy="6323418"/>
          </a:xfrm>
          <a:prstGeom prst="rect">
            <a:avLst/>
          </a:prstGeom>
        </p:spPr>
      </p:pic>
      <p:sp>
        <p:nvSpPr>
          <p:cNvPr id="6" name="TextBox 5">
            <a:extLst>
              <a:ext uri="{FF2B5EF4-FFF2-40B4-BE49-F238E27FC236}">
                <a16:creationId xmlns:a16="http://schemas.microsoft.com/office/drawing/2014/main" id="{2A68349F-CE09-6348-8F06-53929A4DDA44}"/>
              </a:ext>
            </a:extLst>
          </p:cNvPr>
          <p:cNvSpPr txBox="1"/>
          <p:nvPr/>
        </p:nvSpPr>
        <p:spPr>
          <a:xfrm>
            <a:off x="0" y="6379535"/>
            <a:ext cx="1897443" cy="369332"/>
          </a:xfrm>
          <a:prstGeom prst="rect">
            <a:avLst/>
          </a:prstGeom>
          <a:noFill/>
        </p:spPr>
        <p:txBody>
          <a:bodyPr wrap="none" rtlCol="0">
            <a:spAutoFit/>
          </a:bodyPr>
          <a:lstStyle/>
          <a:p>
            <a:r>
              <a:rPr lang="en-US" dirty="0"/>
              <a:t>Ref: </a:t>
            </a:r>
            <a:r>
              <a:rPr lang="en-US" dirty="0" err="1"/>
              <a:t>Statista.com</a:t>
            </a:r>
            <a:endParaRPr lang="en-US" dirty="0"/>
          </a:p>
        </p:txBody>
      </p:sp>
      <p:sp>
        <p:nvSpPr>
          <p:cNvPr id="7" name="TextBox 6">
            <a:extLst>
              <a:ext uri="{FF2B5EF4-FFF2-40B4-BE49-F238E27FC236}">
                <a16:creationId xmlns:a16="http://schemas.microsoft.com/office/drawing/2014/main" id="{41082FE2-7CBC-9541-A81C-33EB3CCB1790}"/>
              </a:ext>
            </a:extLst>
          </p:cNvPr>
          <p:cNvSpPr txBox="1"/>
          <p:nvPr/>
        </p:nvSpPr>
        <p:spPr>
          <a:xfrm>
            <a:off x="382773" y="104408"/>
            <a:ext cx="8883714" cy="400110"/>
          </a:xfrm>
          <a:prstGeom prst="rect">
            <a:avLst/>
          </a:prstGeom>
          <a:noFill/>
        </p:spPr>
        <p:txBody>
          <a:bodyPr wrap="none" rtlCol="0">
            <a:spAutoFit/>
          </a:bodyPr>
          <a:lstStyle/>
          <a:p>
            <a:r>
              <a:rPr lang="en-US" sz="2000" b="1" dirty="0"/>
              <a:t>Revenue generated from Big Data and Business Analytics worldwide.</a:t>
            </a:r>
          </a:p>
        </p:txBody>
      </p:sp>
    </p:spTree>
    <p:extLst>
      <p:ext uri="{BB962C8B-B14F-4D97-AF65-F5344CB8AC3E}">
        <p14:creationId xmlns:p14="http://schemas.microsoft.com/office/powerpoint/2010/main" val="1142173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81BD9-D765-674B-8CCC-1A79E2F6B4A8}"/>
              </a:ext>
            </a:extLst>
          </p:cNvPr>
          <p:cNvPicPr>
            <a:picLocks noChangeAspect="1"/>
          </p:cNvPicPr>
          <p:nvPr/>
        </p:nvPicPr>
        <p:blipFill>
          <a:blip r:embed="rId3"/>
          <a:stretch>
            <a:fillRect/>
          </a:stretch>
        </p:blipFill>
        <p:spPr>
          <a:xfrm>
            <a:off x="2402958" y="512864"/>
            <a:ext cx="7979292" cy="6300685"/>
          </a:xfrm>
          <a:prstGeom prst="rect">
            <a:avLst/>
          </a:prstGeom>
        </p:spPr>
      </p:pic>
      <p:sp>
        <p:nvSpPr>
          <p:cNvPr id="6" name="TextBox 5">
            <a:extLst>
              <a:ext uri="{FF2B5EF4-FFF2-40B4-BE49-F238E27FC236}">
                <a16:creationId xmlns:a16="http://schemas.microsoft.com/office/drawing/2014/main" id="{0A79D780-FC97-FE4A-959E-737EEE32F794}"/>
              </a:ext>
            </a:extLst>
          </p:cNvPr>
          <p:cNvSpPr txBox="1"/>
          <p:nvPr/>
        </p:nvSpPr>
        <p:spPr>
          <a:xfrm>
            <a:off x="0" y="6379535"/>
            <a:ext cx="1897443" cy="369332"/>
          </a:xfrm>
          <a:prstGeom prst="rect">
            <a:avLst/>
          </a:prstGeom>
          <a:noFill/>
        </p:spPr>
        <p:txBody>
          <a:bodyPr wrap="none" rtlCol="0">
            <a:spAutoFit/>
          </a:bodyPr>
          <a:lstStyle/>
          <a:p>
            <a:r>
              <a:rPr lang="en-US" dirty="0"/>
              <a:t>Ref: </a:t>
            </a:r>
            <a:r>
              <a:rPr lang="en-US" dirty="0" err="1"/>
              <a:t>Statista.com</a:t>
            </a:r>
            <a:endParaRPr lang="en-US" dirty="0"/>
          </a:p>
        </p:txBody>
      </p:sp>
      <p:sp>
        <p:nvSpPr>
          <p:cNvPr id="7" name="TextBox 6">
            <a:extLst>
              <a:ext uri="{FF2B5EF4-FFF2-40B4-BE49-F238E27FC236}">
                <a16:creationId xmlns:a16="http://schemas.microsoft.com/office/drawing/2014/main" id="{058B08E2-BC8B-AB46-A90A-533634DCA68E}"/>
              </a:ext>
            </a:extLst>
          </p:cNvPr>
          <p:cNvSpPr txBox="1"/>
          <p:nvPr/>
        </p:nvSpPr>
        <p:spPr>
          <a:xfrm>
            <a:off x="948721" y="27694"/>
            <a:ext cx="4243919" cy="400110"/>
          </a:xfrm>
          <a:prstGeom prst="rect">
            <a:avLst/>
          </a:prstGeom>
          <a:noFill/>
        </p:spPr>
        <p:txBody>
          <a:bodyPr wrap="none" rtlCol="0">
            <a:spAutoFit/>
          </a:bodyPr>
          <a:lstStyle/>
          <a:p>
            <a:r>
              <a:rPr lang="en-US" sz="2000" dirty="0"/>
              <a:t>Areas that utilize the data analytics</a:t>
            </a:r>
          </a:p>
        </p:txBody>
      </p:sp>
    </p:spTree>
    <p:extLst>
      <p:ext uri="{BB962C8B-B14F-4D97-AF65-F5344CB8AC3E}">
        <p14:creationId xmlns:p14="http://schemas.microsoft.com/office/powerpoint/2010/main" val="806569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84695-6340-2D4C-ABBA-4DE8C43FC60E}"/>
              </a:ext>
            </a:extLst>
          </p:cNvPr>
          <p:cNvSpPr>
            <a:spLocks noGrp="1"/>
          </p:cNvSpPr>
          <p:nvPr>
            <p:ph type="title"/>
          </p:nvPr>
        </p:nvSpPr>
        <p:spPr/>
        <p:txBody>
          <a:bodyPr/>
          <a:lstStyle/>
          <a:p>
            <a:r>
              <a:rPr lang="en-US" dirty="0"/>
              <a:t>What… I just hear about it recently </a:t>
            </a:r>
          </a:p>
        </p:txBody>
      </p:sp>
      <p:sp>
        <p:nvSpPr>
          <p:cNvPr id="4" name="Text Placeholder 3">
            <a:extLst>
              <a:ext uri="{FF2B5EF4-FFF2-40B4-BE49-F238E27FC236}">
                <a16:creationId xmlns:a16="http://schemas.microsoft.com/office/drawing/2014/main" id="{0DAE605F-8322-844D-BA1F-8E3C1767194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20542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AB3DD6-92B0-C449-B6A4-05745B258529}"/>
              </a:ext>
            </a:extLst>
          </p:cNvPr>
          <p:cNvPicPr>
            <a:picLocks noChangeAspect="1"/>
          </p:cNvPicPr>
          <p:nvPr/>
        </p:nvPicPr>
        <p:blipFill>
          <a:blip r:embed="rId3"/>
          <a:stretch>
            <a:fillRect/>
          </a:stretch>
        </p:blipFill>
        <p:spPr>
          <a:xfrm>
            <a:off x="2209904" y="542260"/>
            <a:ext cx="9982096" cy="6379535"/>
          </a:xfrm>
          <a:prstGeom prst="rect">
            <a:avLst/>
          </a:prstGeom>
        </p:spPr>
      </p:pic>
      <p:sp>
        <p:nvSpPr>
          <p:cNvPr id="6" name="TextBox 5">
            <a:extLst>
              <a:ext uri="{FF2B5EF4-FFF2-40B4-BE49-F238E27FC236}">
                <a16:creationId xmlns:a16="http://schemas.microsoft.com/office/drawing/2014/main" id="{7216A721-1AF9-5144-A5E8-2AA635DFA3F2}"/>
              </a:ext>
            </a:extLst>
          </p:cNvPr>
          <p:cNvSpPr txBox="1"/>
          <p:nvPr/>
        </p:nvSpPr>
        <p:spPr>
          <a:xfrm>
            <a:off x="0" y="6379535"/>
            <a:ext cx="1897443" cy="369332"/>
          </a:xfrm>
          <a:prstGeom prst="rect">
            <a:avLst/>
          </a:prstGeom>
          <a:noFill/>
        </p:spPr>
        <p:txBody>
          <a:bodyPr wrap="none" rtlCol="0">
            <a:spAutoFit/>
          </a:bodyPr>
          <a:lstStyle/>
          <a:p>
            <a:r>
              <a:rPr lang="en-US" dirty="0"/>
              <a:t>Ref: </a:t>
            </a:r>
            <a:r>
              <a:rPr lang="en-US" dirty="0" err="1"/>
              <a:t>Statista.com</a:t>
            </a:r>
            <a:endParaRPr lang="en-US" dirty="0"/>
          </a:p>
        </p:txBody>
      </p:sp>
      <p:sp>
        <p:nvSpPr>
          <p:cNvPr id="7" name="TextBox 6">
            <a:extLst>
              <a:ext uri="{FF2B5EF4-FFF2-40B4-BE49-F238E27FC236}">
                <a16:creationId xmlns:a16="http://schemas.microsoft.com/office/drawing/2014/main" id="{307DAC22-3B69-084D-8926-746F35363CC8}"/>
              </a:ext>
            </a:extLst>
          </p:cNvPr>
          <p:cNvSpPr txBox="1"/>
          <p:nvPr/>
        </p:nvSpPr>
        <p:spPr>
          <a:xfrm>
            <a:off x="723013" y="0"/>
            <a:ext cx="7050263" cy="400110"/>
          </a:xfrm>
          <a:prstGeom prst="rect">
            <a:avLst/>
          </a:prstGeom>
          <a:noFill/>
        </p:spPr>
        <p:txBody>
          <a:bodyPr wrap="none" rtlCol="0">
            <a:spAutoFit/>
          </a:bodyPr>
          <a:lstStyle/>
          <a:p>
            <a:r>
              <a:rPr lang="en-US" sz="2000" b="1" dirty="0"/>
              <a:t>Type of data used by industry professionals worldwide</a:t>
            </a:r>
          </a:p>
        </p:txBody>
      </p:sp>
    </p:spTree>
    <p:extLst>
      <p:ext uri="{BB962C8B-B14F-4D97-AF65-F5344CB8AC3E}">
        <p14:creationId xmlns:p14="http://schemas.microsoft.com/office/powerpoint/2010/main" val="6570672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0C47-E0A3-8740-9D8B-B6812F7DD088}"/>
              </a:ext>
            </a:extLst>
          </p:cNvPr>
          <p:cNvSpPr>
            <a:spLocks noGrp="1"/>
          </p:cNvSpPr>
          <p:nvPr>
            <p:ph type="title"/>
          </p:nvPr>
        </p:nvSpPr>
        <p:spPr/>
        <p:txBody>
          <a:bodyPr/>
          <a:lstStyle/>
          <a:p>
            <a:r>
              <a:rPr lang="en-US" dirty="0"/>
              <a:t>Security: Data Privacy</a:t>
            </a:r>
          </a:p>
        </p:txBody>
      </p:sp>
      <p:sp>
        <p:nvSpPr>
          <p:cNvPr id="3" name="Content Placeholder 2">
            <a:extLst>
              <a:ext uri="{FF2B5EF4-FFF2-40B4-BE49-F238E27FC236}">
                <a16:creationId xmlns:a16="http://schemas.microsoft.com/office/drawing/2014/main" id="{90A01020-4552-B64D-9070-84CBEA6CC1D6}"/>
              </a:ext>
            </a:extLst>
          </p:cNvPr>
          <p:cNvSpPr>
            <a:spLocks noGrp="1"/>
          </p:cNvSpPr>
          <p:nvPr>
            <p:ph idx="1"/>
          </p:nvPr>
        </p:nvSpPr>
        <p:spPr/>
        <p:txBody>
          <a:bodyPr/>
          <a:lstStyle/>
          <a:p>
            <a:r>
              <a:rPr lang="en-US" dirty="0"/>
              <a:t>Data protection: New regulation and security requirement</a:t>
            </a:r>
          </a:p>
          <a:p>
            <a:r>
              <a:rPr lang="en-US" dirty="0"/>
              <a:t>New rules for obtaining consent and allowing people to withdraw consent for data collection </a:t>
            </a:r>
          </a:p>
        </p:txBody>
      </p:sp>
      <p:pic>
        <p:nvPicPr>
          <p:cNvPr id="5" name="Picture 4">
            <a:extLst>
              <a:ext uri="{FF2B5EF4-FFF2-40B4-BE49-F238E27FC236}">
                <a16:creationId xmlns:a16="http://schemas.microsoft.com/office/drawing/2014/main" id="{DEB307F6-16B3-B24A-8485-55BA5C85D5B5}"/>
              </a:ext>
            </a:extLst>
          </p:cNvPr>
          <p:cNvPicPr>
            <a:picLocks noChangeAspect="1"/>
          </p:cNvPicPr>
          <p:nvPr/>
        </p:nvPicPr>
        <p:blipFill>
          <a:blip r:embed="rId3"/>
          <a:stretch>
            <a:fillRect/>
          </a:stretch>
        </p:blipFill>
        <p:spPr>
          <a:xfrm>
            <a:off x="340241" y="3131714"/>
            <a:ext cx="5269319" cy="3301834"/>
          </a:xfrm>
          <a:prstGeom prst="rect">
            <a:avLst/>
          </a:prstGeom>
        </p:spPr>
      </p:pic>
      <p:pic>
        <p:nvPicPr>
          <p:cNvPr id="7" name="Picture 6">
            <a:extLst>
              <a:ext uri="{FF2B5EF4-FFF2-40B4-BE49-F238E27FC236}">
                <a16:creationId xmlns:a16="http://schemas.microsoft.com/office/drawing/2014/main" id="{52C9EEF8-86A3-A14E-B4F4-3CA9AE05B412}"/>
              </a:ext>
            </a:extLst>
          </p:cNvPr>
          <p:cNvPicPr>
            <a:picLocks noChangeAspect="1"/>
          </p:cNvPicPr>
          <p:nvPr/>
        </p:nvPicPr>
        <p:blipFill>
          <a:blip r:embed="rId4"/>
          <a:stretch>
            <a:fillRect/>
          </a:stretch>
        </p:blipFill>
        <p:spPr>
          <a:xfrm>
            <a:off x="6339166" y="3795788"/>
            <a:ext cx="4591103" cy="2901736"/>
          </a:xfrm>
          <a:prstGeom prst="rect">
            <a:avLst/>
          </a:prstGeom>
        </p:spPr>
      </p:pic>
    </p:spTree>
    <p:extLst>
      <p:ext uri="{BB962C8B-B14F-4D97-AF65-F5344CB8AC3E}">
        <p14:creationId xmlns:p14="http://schemas.microsoft.com/office/powerpoint/2010/main" val="31828868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F0376-424A-224C-9200-DDF125A5AEB7}"/>
              </a:ext>
            </a:extLst>
          </p:cNvPr>
          <p:cNvSpPr>
            <a:spLocks noGrp="1"/>
          </p:cNvSpPr>
          <p:nvPr>
            <p:ph type="title"/>
          </p:nvPr>
        </p:nvSpPr>
        <p:spPr>
          <a:xfrm>
            <a:off x="1069848" y="6855"/>
            <a:ext cx="10058400" cy="1609344"/>
          </a:xfrm>
        </p:spPr>
        <p:txBody>
          <a:bodyPr/>
          <a:lstStyle/>
          <a:p>
            <a:r>
              <a:rPr lang="en-US" dirty="0"/>
              <a:t>Padawan-level data scientists</a:t>
            </a:r>
          </a:p>
        </p:txBody>
      </p:sp>
      <p:pic>
        <p:nvPicPr>
          <p:cNvPr id="5" name="Picture 4">
            <a:extLst>
              <a:ext uri="{FF2B5EF4-FFF2-40B4-BE49-F238E27FC236}">
                <a16:creationId xmlns:a16="http://schemas.microsoft.com/office/drawing/2014/main" id="{C94D37B0-3E54-C248-B6F9-B99A7EE47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8410" y="1376040"/>
            <a:ext cx="8879786" cy="5481960"/>
          </a:xfrm>
          <a:prstGeom prst="rect">
            <a:avLst/>
          </a:prstGeom>
        </p:spPr>
      </p:pic>
    </p:spTree>
    <p:extLst>
      <p:ext uri="{BB962C8B-B14F-4D97-AF65-F5344CB8AC3E}">
        <p14:creationId xmlns:p14="http://schemas.microsoft.com/office/powerpoint/2010/main" val="39734531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5537-41BD-5F44-9AE0-78A2F37C7D3E}"/>
              </a:ext>
            </a:extLst>
          </p:cNvPr>
          <p:cNvSpPr>
            <a:spLocks noGrp="1"/>
          </p:cNvSpPr>
          <p:nvPr>
            <p:ph type="title"/>
          </p:nvPr>
        </p:nvSpPr>
        <p:spPr/>
        <p:txBody>
          <a:bodyPr/>
          <a:lstStyle/>
          <a:p>
            <a:r>
              <a:rPr lang="en-US" dirty="0"/>
              <a:t>Keywords</a:t>
            </a:r>
          </a:p>
        </p:txBody>
      </p:sp>
      <p:sp>
        <p:nvSpPr>
          <p:cNvPr id="3" name="Content Placeholder 2">
            <a:extLst>
              <a:ext uri="{FF2B5EF4-FFF2-40B4-BE49-F238E27FC236}">
                <a16:creationId xmlns:a16="http://schemas.microsoft.com/office/drawing/2014/main" id="{74837D4D-4E55-E945-B2D6-3647692C20F4}"/>
              </a:ext>
            </a:extLst>
          </p:cNvPr>
          <p:cNvSpPr>
            <a:spLocks noGrp="1"/>
          </p:cNvSpPr>
          <p:nvPr>
            <p:ph idx="1"/>
          </p:nvPr>
        </p:nvSpPr>
        <p:spPr/>
        <p:txBody>
          <a:bodyPr/>
          <a:lstStyle/>
          <a:p>
            <a:r>
              <a:rPr lang="en-US" dirty="0"/>
              <a:t>Super Stars Players: </a:t>
            </a:r>
          </a:p>
          <a:p>
            <a:pPr lvl="1"/>
            <a:r>
              <a:rPr lang="en-US" dirty="0"/>
              <a:t>Machine Learning, Big Data, Data Mining</a:t>
            </a:r>
          </a:p>
          <a:p>
            <a:r>
              <a:rPr lang="en-US" dirty="0"/>
              <a:t>Famous Players:</a:t>
            </a:r>
          </a:p>
          <a:p>
            <a:pPr lvl="1"/>
            <a:r>
              <a:rPr lang="en-US" dirty="0"/>
              <a:t>Social Media, Classification, Learning Analytics</a:t>
            </a:r>
          </a:p>
          <a:p>
            <a:pPr lvl="1"/>
            <a:r>
              <a:rPr lang="en-US" dirty="0"/>
              <a:t>Deep Learning, Recommendation System, Privacy</a:t>
            </a:r>
          </a:p>
          <a:p>
            <a:pPr lvl="1"/>
            <a:r>
              <a:rPr lang="en-US" dirty="0"/>
              <a:t>Cloud Computing, Analytics, Data Analytics</a:t>
            </a:r>
          </a:p>
          <a:p>
            <a:r>
              <a:rPr lang="en-US" dirty="0"/>
              <a:t>Supporting Casts:</a:t>
            </a:r>
          </a:p>
          <a:p>
            <a:pPr lvl="1"/>
            <a:r>
              <a:rPr lang="en-US" dirty="0"/>
              <a:t>Education, Social Network, Twitter, Hadoop, Ethics, Data Visualization, Open Data, etc.</a:t>
            </a:r>
          </a:p>
          <a:p>
            <a:pPr lvl="1"/>
            <a:endParaRPr lang="en-US" dirty="0"/>
          </a:p>
          <a:p>
            <a:pPr lvl="1"/>
            <a:endParaRPr lang="en-US" dirty="0"/>
          </a:p>
          <a:p>
            <a:pPr lvl="1"/>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150561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F64E-639A-3847-B5BF-C2DA696A57F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14E36BB-AD9C-5C48-A82C-0B6121D5AD7E}"/>
              </a:ext>
            </a:extLst>
          </p:cNvPr>
          <p:cNvSpPr>
            <a:spLocks noGrp="1"/>
          </p:cNvSpPr>
          <p:nvPr>
            <p:ph idx="1"/>
          </p:nvPr>
        </p:nvSpPr>
        <p:spPr/>
        <p:txBody>
          <a:bodyPr/>
          <a:lstStyle/>
          <a:p>
            <a:r>
              <a:rPr lang="en-US" sz="2400" dirty="0"/>
              <a:t>The growth of Data Science research field is driven by</a:t>
            </a:r>
          </a:p>
          <a:p>
            <a:pPr lvl="1"/>
            <a:r>
              <a:rPr lang="en-US" sz="2000" dirty="0"/>
              <a:t>New Data Sources</a:t>
            </a:r>
          </a:p>
          <a:p>
            <a:pPr lvl="1"/>
            <a:r>
              <a:rPr lang="en-US" sz="2000" dirty="0"/>
              <a:t>Advancement of Supporting technology</a:t>
            </a:r>
          </a:p>
          <a:p>
            <a:pPr lvl="1"/>
            <a:r>
              <a:rPr lang="en-US" sz="2000" dirty="0"/>
              <a:t>Market Values</a:t>
            </a:r>
          </a:p>
          <a:p>
            <a:r>
              <a:rPr lang="en-US" sz="2400" dirty="0"/>
              <a:t>Key Themes in Data Science Research</a:t>
            </a:r>
          </a:p>
          <a:p>
            <a:pPr lvl="1"/>
            <a:r>
              <a:rPr lang="en-US" sz="2000" dirty="0"/>
              <a:t>Machine Learning, Big Data, and Data Mining </a:t>
            </a:r>
          </a:p>
          <a:p>
            <a:r>
              <a:rPr lang="en-US" sz="2400" dirty="0"/>
              <a:t>Not enough Data Scientist!!!!</a:t>
            </a:r>
          </a:p>
          <a:p>
            <a:pPr lvl="1"/>
            <a:endParaRPr lang="en-US" dirty="0"/>
          </a:p>
          <a:p>
            <a:pPr lvl="1"/>
            <a:endParaRPr lang="en-US" dirty="0"/>
          </a:p>
          <a:p>
            <a:endParaRPr lang="en-US" dirty="0"/>
          </a:p>
        </p:txBody>
      </p:sp>
    </p:spTree>
    <p:extLst>
      <p:ext uri="{BB962C8B-B14F-4D97-AF65-F5344CB8AC3E}">
        <p14:creationId xmlns:p14="http://schemas.microsoft.com/office/powerpoint/2010/main" val="191111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creen Shot 2014-01-27 at 4.5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9006" y="4654603"/>
            <a:ext cx="2080034" cy="1793313"/>
          </a:xfrm>
          <a:prstGeom prst="rect">
            <a:avLst/>
          </a:prstGeom>
        </p:spPr>
      </p:pic>
      <p:sp>
        <p:nvSpPr>
          <p:cNvPr id="2" name="Title 1"/>
          <p:cNvSpPr>
            <a:spLocks noGrp="1"/>
          </p:cNvSpPr>
          <p:nvPr>
            <p:ph type="title"/>
          </p:nvPr>
        </p:nvSpPr>
        <p:spPr>
          <a:xfrm>
            <a:off x="706288" y="50243"/>
            <a:ext cx="10817013" cy="1450757"/>
          </a:xfrm>
        </p:spPr>
        <p:txBody>
          <a:bodyPr>
            <a:normAutofit fontScale="90000"/>
          </a:bodyPr>
          <a:lstStyle/>
          <a:p>
            <a:r>
              <a:rPr lang="en-US" dirty="0"/>
              <a:t>Data Analysis Has Been Around for a While</a:t>
            </a:r>
          </a:p>
        </p:txBody>
      </p:sp>
      <p:pic>
        <p:nvPicPr>
          <p:cNvPr id="4" name="Content Placeholder 3" descr="Screen Shot 2014-01-27 at 4.42.34 PM.png"/>
          <p:cNvPicPr>
            <a:picLocks noGrp="1" noChangeAspect="1"/>
          </p:cNvPicPr>
          <p:nvPr>
            <p:ph idx="1"/>
          </p:nvPr>
        </p:nvPicPr>
        <p:blipFill>
          <a:blip r:embed="rId4" cstate="print">
            <a:extLst>
              <a:ext uri="{28A0092B-C50C-407E-A947-70E740481C1C}">
                <a14:useLocalDpi xmlns:a14="http://schemas.microsoft.com/office/drawing/2010/main" val="0"/>
              </a:ext>
            </a:extLst>
          </a:blip>
          <a:srcRect t="5074" b="5074"/>
          <a:stretch>
            <a:fillRect/>
          </a:stretch>
        </p:blipFill>
        <p:spPr>
          <a:xfrm>
            <a:off x="2429892" y="1786971"/>
            <a:ext cx="2400534" cy="1320201"/>
          </a:xfrm>
        </p:spPr>
      </p:pic>
      <p:sp>
        <p:nvSpPr>
          <p:cNvPr id="5" name="TextBox 4"/>
          <p:cNvSpPr txBox="1"/>
          <p:nvPr/>
        </p:nvSpPr>
        <p:spPr>
          <a:xfrm>
            <a:off x="2147607" y="2144378"/>
            <a:ext cx="1178215" cy="369332"/>
          </a:xfrm>
          <a:prstGeom prst="rect">
            <a:avLst/>
          </a:prstGeom>
          <a:noFill/>
        </p:spPr>
        <p:txBody>
          <a:bodyPr wrap="none" rtlCol="0">
            <a:spAutoFit/>
          </a:bodyPr>
          <a:lstStyle/>
          <a:p>
            <a:r>
              <a:rPr lang="en-US" dirty="0"/>
              <a:t>R.A. Fisher</a:t>
            </a:r>
          </a:p>
        </p:txBody>
      </p:sp>
      <p:pic>
        <p:nvPicPr>
          <p:cNvPr id="6" name="Picture 5" descr="Screen Shot 2014-01-27 at 4.44.1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2037" y="1684087"/>
            <a:ext cx="1851896" cy="1719291"/>
          </a:xfrm>
          <a:prstGeom prst="rect">
            <a:avLst/>
          </a:prstGeom>
        </p:spPr>
      </p:pic>
      <p:pic>
        <p:nvPicPr>
          <p:cNvPr id="7" name="Picture 6" descr="Screen Shot 2014-01-27 at 4.44.59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3418" y="3416051"/>
            <a:ext cx="2757009" cy="1967828"/>
          </a:xfrm>
          <a:prstGeom prst="rect">
            <a:avLst/>
          </a:prstGeom>
        </p:spPr>
      </p:pic>
      <p:pic>
        <p:nvPicPr>
          <p:cNvPr id="8" name="Picture 7" descr="Screen Shot 2014-01-27 at 4.45.51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3933" y="1672800"/>
            <a:ext cx="2730177" cy="1475506"/>
          </a:xfrm>
          <a:prstGeom prst="rect">
            <a:avLst/>
          </a:prstGeom>
        </p:spPr>
      </p:pic>
      <p:pic>
        <p:nvPicPr>
          <p:cNvPr id="9" name="Picture 8" descr="Screen Shot 2014-01-27 at 4.47.38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5017" y="3110282"/>
            <a:ext cx="2093436" cy="1570077"/>
          </a:xfrm>
          <a:prstGeom prst="rect">
            <a:avLst/>
          </a:prstGeom>
        </p:spPr>
      </p:pic>
      <p:pic>
        <p:nvPicPr>
          <p:cNvPr id="10" name="Picture 9" descr="Screen Shot 2014-01-27 at 4.48.13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1837" y="3403377"/>
            <a:ext cx="2221527" cy="1732694"/>
          </a:xfrm>
          <a:prstGeom prst="rect">
            <a:avLst/>
          </a:prstGeom>
        </p:spPr>
      </p:pic>
      <p:sp>
        <p:nvSpPr>
          <p:cNvPr id="11" name="TextBox 10"/>
          <p:cNvSpPr txBox="1"/>
          <p:nvPr/>
        </p:nvSpPr>
        <p:spPr>
          <a:xfrm>
            <a:off x="4704326" y="4152158"/>
            <a:ext cx="927545" cy="646331"/>
          </a:xfrm>
          <a:prstGeom prst="rect">
            <a:avLst/>
          </a:prstGeom>
          <a:noFill/>
        </p:spPr>
        <p:txBody>
          <a:bodyPr wrap="none" rtlCol="0">
            <a:spAutoFit/>
          </a:bodyPr>
          <a:lstStyle/>
          <a:p>
            <a:r>
              <a:rPr lang="en-US" dirty="0"/>
              <a:t>Howard</a:t>
            </a:r>
          </a:p>
          <a:p>
            <a:r>
              <a:rPr lang="en-US" dirty="0" err="1"/>
              <a:t>Dresner</a:t>
            </a:r>
            <a:endParaRPr lang="en-US" dirty="0"/>
          </a:p>
        </p:txBody>
      </p:sp>
      <p:sp>
        <p:nvSpPr>
          <p:cNvPr id="12" name="TextBox 11"/>
          <p:cNvSpPr txBox="1"/>
          <p:nvPr/>
        </p:nvSpPr>
        <p:spPr>
          <a:xfrm>
            <a:off x="8747124" y="2290288"/>
            <a:ext cx="1204476" cy="369332"/>
          </a:xfrm>
          <a:prstGeom prst="rect">
            <a:avLst/>
          </a:prstGeom>
          <a:noFill/>
        </p:spPr>
        <p:txBody>
          <a:bodyPr wrap="none" rtlCol="0">
            <a:spAutoFit/>
          </a:bodyPr>
          <a:lstStyle/>
          <a:p>
            <a:r>
              <a:rPr lang="en-US" dirty="0"/>
              <a:t>Peter </a:t>
            </a:r>
            <a:r>
              <a:rPr lang="en-US" dirty="0" err="1"/>
              <a:t>Luhn</a:t>
            </a:r>
            <a:endParaRPr lang="en-US" dirty="0"/>
          </a:p>
        </p:txBody>
      </p:sp>
      <p:pic>
        <p:nvPicPr>
          <p:cNvPr id="13" name="Picture 12" descr="Screen Shot 2014-01-27 at 4.51.11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52795" y="5467537"/>
            <a:ext cx="1964644" cy="1214780"/>
          </a:xfrm>
          <a:prstGeom prst="rect">
            <a:avLst/>
          </a:prstGeom>
        </p:spPr>
      </p:pic>
      <p:pic>
        <p:nvPicPr>
          <p:cNvPr id="14" name="Picture 13" descr="Screen Shot 2014-01-27 at 4.52.09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73652" y="5151902"/>
            <a:ext cx="2141143" cy="1721929"/>
          </a:xfrm>
          <a:prstGeom prst="rect">
            <a:avLst/>
          </a:prstGeom>
        </p:spPr>
      </p:pic>
      <p:sp>
        <p:nvSpPr>
          <p:cNvPr id="16" name="TextBox 15"/>
          <p:cNvSpPr txBox="1"/>
          <p:nvPr/>
        </p:nvSpPr>
        <p:spPr>
          <a:xfrm>
            <a:off x="6114795" y="6508248"/>
            <a:ext cx="6057634" cy="307777"/>
          </a:xfrm>
          <a:prstGeom prst="rect">
            <a:avLst/>
          </a:prstGeom>
          <a:noFill/>
        </p:spPr>
        <p:txBody>
          <a:bodyPr wrap="square" rtlCol="0">
            <a:spAutoFit/>
          </a:bodyPr>
          <a:lstStyle/>
          <a:p>
            <a:r>
              <a:rPr lang="en-US" sz="1400" dirty="0"/>
              <a:t>Abridged Version of Jeff </a:t>
            </a:r>
            <a:r>
              <a:rPr lang="en-US" sz="1400" dirty="0" err="1"/>
              <a:t>Hammerbacher’s</a:t>
            </a:r>
            <a:r>
              <a:rPr lang="en-US" sz="1400" dirty="0"/>
              <a:t> timeline for CS 194, 2012</a:t>
            </a:r>
          </a:p>
        </p:txBody>
      </p:sp>
      <p:pic>
        <p:nvPicPr>
          <p:cNvPr id="15" name="Picture 14" descr="Screen Shot 2014-01-27 at 4.53.08 PM.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14795" y="5151902"/>
            <a:ext cx="2745023" cy="1166729"/>
          </a:xfrm>
          <a:prstGeom prst="rect">
            <a:avLst/>
          </a:prstGeom>
        </p:spPr>
      </p:pic>
      <p:sp>
        <p:nvSpPr>
          <p:cNvPr id="18" name="TextBox 17"/>
          <p:cNvSpPr txBox="1"/>
          <p:nvPr/>
        </p:nvSpPr>
        <p:spPr>
          <a:xfrm>
            <a:off x="4383213" y="2160709"/>
            <a:ext cx="1437648" cy="646331"/>
          </a:xfrm>
          <a:prstGeom prst="rect">
            <a:avLst/>
          </a:prstGeom>
          <a:noFill/>
        </p:spPr>
        <p:txBody>
          <a:bodyPr wrap="square" rtlCol="0">
            <a:spAutoFit/>
          </a:bodyPr>
          <a:lstStyle/>
          <a:p>
            <a:r>
              <a:rPr lang="en-US" dirty="0"/>
              <a:t>W.E. </a:t>
            </a:r>
            <a:r>
              <a:rPr lang="en-US" dirty="0" err="1"/>
              <a:t>Demming</a:t>
            </a:r>
            <a:endParaRPr lang="en-US" dirty="0"/>
          </a:p>
        </p:txBody>
      </p:sp>
    </p:spTree>
    <p:extLst>
      <p:ext uri="{BB962C8B-B14F-4D97-AF65-F5344CB8AC3E}">
        <p14:creationId xmlns:p14="http://schemas.microsoft.com/office/powerpoint/2010/main" val="2850634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1D10C-B0EB-814D-BD51-96D8E1D730C9}"/>
              </a:ext>
            </a:extLst>
          </p:cNvPr>
          <p:cNvSpPr>
            <a:spLocks noGrp="1"/>
          </p:cNvSpPr>
          <p:nvPr>
            <p:ph type="title"/>
          </p:nvPr>
        </p:nvSpPr>
        <p:spPr/>
        <p:txBody>
          <a:bodyPr>
            <a:normAutofit fontScale="90000"/>
          </a:bodyPr>
          <a:lstStyle/>
          <a:p>
            <a:r>
              <a:rPr lang="en-US" dirty="0"/>
              <a:t>LinkedIn's Fastest-Growing Jobs Today Are In Data Science And Machine Learning</a:t>
            </a:r>
          </a:p>
        </p:txBody>
      </p:sp>
      <p:sp>
        <p:nvSpPr>
          <p:cNvPr id="3" name="Content Placeholder 2">
            <a:extLst>
              <a:ext uri="{FF2B5EF4-FFF2-40B4-BE49-F238E27FC236}">
                <a16:creationId xmlns:a16="http://schemas.microsoft.com/office/drawing/2014/main" id="{D723EE52-A057-C546-8090-52FC199AA755}"/>
              </a:ext>
            </a:extLst>
          </p:cNvPr>
          <p:cNvSpPr>
            <a:spLocks noGrp="1"/>
          </p:cNvSpPr>
          <p:nvPr>
            <p:ph idx="1"/>
          </p:nvPr>
        </p:nvSpPr>
        <p:spPr>
          <a:xfrm>
            <a:off x="1069848" y="2121408"/>
            <a:ext cx="5288422" cy="4364452"/>
          </a:xfrm>
        </p:spPr>
        <p:txBody>
          <a:bodyPr>
            <a:normAutofit/>
          </a:bodyPr>
          <a:lstStyle/>
          <a:p>
            <a:r>
              <a:rPr lang="en-US" sz="2800" dirty="0"/>
              <a:t>US Job Market for DS and ML</a:t>
            </a:r>
          </a:p>
          <a:p>
            <a:r>
              <a:rPr lang="en-US" sz="2800" dirty="0"/>
              <a:t>Grown over 650% since 2012, </a:t>
            </a:r>
          </a:p>
          <a:p>
            <a:r>
              <a:rPr lang="en-US" sz="2800" dirty="0"/>
              <a:t>35,000 people in the US have data science skills</a:t>
            </a:r>
          </a:p>
          <a:p>
            <a:r>
              <a:rPr lang="en-US" sz="2800" b="1" dirty="0"/>
              <a:t>9.8 times more Machine Learning Engineers</a:t>
            </a:r>
          </a:p>
          <a:p>
            <a:r>
              <a:rPr lang="en-US" sz="2800" dirty="0"/>
              <a:t>6.5 times more Data Scientists </a:t>
            </a:r>
          </a:p>
        </p:txBody>
      </p:sp>
      <p:pic>
        <p:nvPicPr>
          <p:cNvPr id="5" name="Picture 4">
            <a:extLst>
              <a:ext uri="{FF2B5EF4-FFF2-40B4-BE49-F238E27FC236}">
                <a16:creationId xmlns:a16="http://schemas.microsoft.com/office/drawing/2014/main" id="{AAFF3207-E1D6-5A4F-AB72-0FA349715EFF}"/>
              </a:ext>
            </a:extLst>
          </p:cNvPr>
          <p:cNvPicPr>
            <a:picLocks noChangeAspect="1"/>
          </p:cNvPicPr>
          <p:nvPr/>
        </p:nvPicPr>
        <p:blipFill>
          <a:blip r:embed="rId3"/>
          <a:stretch>
            <a:fillRect/>
          </a:stretch>
        </p:blipFill>
        <p:spPr>
          <a:xfrm>
            <a:off x="6783571" y="2093976"/>
            <a:ext cx="4587063" cy="4712580"/>
          </a:xfrm>
          <a:prstGeom prst="rect">
            <a:avLst/>
          </a:prstGeom>
        </p:spPr>
      </p:pic>
      <p:sp>
        <p:nvSpPr>
          <p:cNvPr id="6" name="TextBox 5">
            <a:extLst>
              <a:ext uri="{FF2B5EF4-FFF2-40B4-BE49-F238E27FC236}">
                <a16:creationId xmlns:a16="http://schemas.microsoft.com/office/drawing/2014/main" id="{B24132BF-258F-8C45-8F7F-ECC4F1591325}"/>
              </a:ext>
            </a:extLst>
          </p:cNvPr>
          <p:cNvSpPr txBox="1"/>
          <p:nvPr/>
        </p:nvSpPr>
        <p:spPr>
          <a:xfrm>
            <a:off x="140470" y="6145126"/>
            <a:ext cx="6643101" cy="646331"/>
          </a:xfrm>
          <a:prstGeom prst="rect">
            <a:avLst/>
          </a:prstGeom>
          <a:noFill/>
        </p:spPr>
        <p:txBody>
          <a:bodyPr wrap="none" rtlCol="0">
            <a:spAutoFit/>
          </a:bodyPr>
          <a:lstStyle/>
          <a:p>
            <a:r>
              <a:rPr lang="en-US" dirty="0"/>
              <a:t>Ref: Louis Columbus, “LinkedIn's Fastest-Growing Jobs Today </a:t>
            </a:r>
          </a:p>
          <a:p>
            <a:r>
              <a:rPr lang="en-US" dirty="0"/>
              <a:t>Are In Data Science And Machine Learning”, </a:t>
            </a:r>
            <a:r>
              <a:rPr lang="en-US" dirty="0" err="1"/>
              <a:t>Forbes.com</a:t>
            </a:r>
            <a:endParaRPr lang="en-US" dirty="0"/>
          </a:p>
        </p:txBody>
      </p:sp>
    </p:spTree>
    <p:extLst>
      <p:ext uri="{BB962C8B-B14F-4D97-AF65-F5344CB8AC3E}">
        <p14:creationId xmlns:p14="http://schemas.microsoft.com/office/powerpoint/2010/main" val="2716226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8400A-17ED-F840-8C01-2955BF0D7E2F}"/>
              </a:ext>
            </a:extLst>
          </p:cNvPr>
          <p:cNvSpPr/>
          <p:nvPr/>
        </p:nvSpPr>
        <p:spPr>
          <a:xfrm>
            <a:off x="2511509" y="536493"/>
            <a:ext cx="3240658" cy="2695903"/>
          </a:xfrm>
          <a:prstGeom prst="rect">
            <a:avLst/>
          </a:prstGeom>
          <a:ln>
            <a:solidFill>
              <a:schemeClr val="accent1"/>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7885DD6-D1EC-7748-B3AE-3C2FBB064EA4}"/>
              </a:ext>
            </a:extLst>
          </p:cNvPr>
          <p:cNvSpPr/>
          <p:nvPr/>
        </p:nvSpPr>
        <p:spPr>
          <a:xfrm>
            <a:off x="6457858" y="536491"/>
            <a:ext cx="3240658" cy="2695903"/>
          </a:xfrm>
          <a:prstGeom prst="rect">
            <a:avLst/>
          </a:prstGeom>
          <a:ln>
            <a:solidFill>
              <a:schemeClr val="accent1"/>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9F03E5B-467F-B641-8D83-80526ED26A00}"/>
              </a:ext>
            </a:extLst>
          </p:cNvPr>
          <p:cNvSpPr/>
          <p:nvPr/>
        </p:nvSpPr>
        <p:spPr>
          <a:xfrm>
            <a:off x="2511509" y="3468877"/>
            <a:ext cx="3240658" cy="2695903"/>
          </a:xfrm>
          <a:prstGeom prst="rect">
            <a:avLst/>
          </a:prstGeom>
          <a:ln>
            <a:solidFill>
              <a:schemeClr val="accent1"/>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A6C8555-6C7C-E14F-A2DB-A7F516CDCE1A}"/>
              </a:ext>
            </a:extLst>
          </p:cNvPr>
          <p:cNvSpPr/>
          <p:nvPr/>
        </p:nvSpPr>
        <p:spPr>
          <a:xfrm>
            <a:off x="6457858" y="3468876"/>
            <a:ext cx="3240658" cy="2695903"/>
          </a:xfrm>
          <a:prstGeom prst="rect">
            <a:avLst/>
          </a:prstGeom>
          <a:ln>
            <a:solidFill>
              <a:schemeClr val="accent1"/>
            </a:solid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5737626A-45EC-F14E-B21B-939F4B105F4A}"/>
              </a:ext>
            </a:extLst>
          </p:cNvPr>
          <p:cNvPicPr>
            <a:picLocks noChangeAspect="1"/>
          </p:cNvPicPr>
          <p:nvPr/>
        </p:nvPicPr>
        <p:blipFill>
          <a:blip r:embed="rId2"/>
          <a:stretch>
            <a:fillRect/>
          </a:stretch>
        </p:blipFill>
        <p:spPr>
          <a:xfrm>
            <a:off x="2601112" y="1038873"/>
            <a:ext cx="1235046" cy="1691135"/>
          </a:xfrm>
          <a:prstGeom prst="rect">
            <a:avLst/>
          </a:prstGeom>
        </p:spPr>
      </p:pic>
      <p:sp>
        <p:nvSpPr>
          <p:cNvPr id="9" name="Rectangle 8">
            <a:extLst>
              <a:ext uri="{FF2B5EF4-FFF2-40B4-BE49-F238E27FC236}">
                <a16:creationId xmlns:a16="http://schemas.microsoft.com/office/drawing/2014/main" id="{780FA6D4-089E-374B-B93D-50BAC370B651}"/>
              </a:ext>
            </a:extLst>
          </p:cNvPr>
          <p:cNvSpPr/>
          <p:nvPr/>
        </p:nvSpPr>
        <p:spPr>
          <a:xfrm>
            <a:off x="3836158" y="1005672"/>
            <a:ext cx="4570809" cy="2246769"/>
          </a:xfrm>
          <a:prstGeom prst="rect">
            <a:avLst/>
          </a:prstGeom>
        </p:spPr>
        <p:txBody>
          <a:bodyPr>
            <a:spAutoFit/>
          </a:bodyPr>
          <a:lstStyle/>
          <a:p>
            <a:r>
              <a:rPr lang="en-US" sz="1400" dirty="0">
                <a:solidFill>
                  <a:schemeClr val="bg1"/>
                </a:solidFill>
              </a:rPr>
              <a:t>Every:</a:t>
            </a:r>
          </a:p>
          <a:p>
            <a:r>
              <a:rPr lang="en-US" sz="1400" dirty="0">
                <a:solidFill>
                  <a:schemeClr val="bg1"/>
                </a:solidFill>
              </a:rPr>
              <a:t>Click</a:t>
            </a:r>
          </a:p>
          <a:p>
            <a:r>
              <a:rPr lang="en-US" sz="1400" dirty="0">
                <a:solidFill>
                  <a:schemeClr val="bg1"/>
                </a:solidFill>
              </a:rPr>
              <a:t>Ad impression</a:t>
            </a:r>
          </a:p>
          <a:p>
            <a:r>
              <a:rPr lang="en-US" sz="1400" dirty="0">
                <a:solidFill>
                  <a:schemeClr val="bg1"/>
                </a:solidFill>
              </a:rPr>
              <a:t>Billing event</a:t>
            </a:r>
          </a:p>
          <a:p>
            <a:r>
              <a:rPr lang="en-US" sz="1400" dirty="0">
                <a:solidFill>
                  <a:schemeClr val="bg1"/>
                </a:solidFill>
              </a:rPr>
              <a:t>Fast Forward, pause,…</a:t>
            </a:r>
          </a:p>
          <a:p>
            <a:r>
              <a:rPr lang="en-US" sz="1400" dirty="0">
                <a:solidFill>
                  <a:schemeClr val="bg1"/>
                </a:solidFill>
              </a:rPr>
              <a:t>Server request</a:t>
            </a:r>
          </a:p>
          <a:p>
            <a:r>
              <a:rPr lang="en-US" sz="1400" dirty="0">
                <a:solidFill>
                  <a:schemeClr val="bg1"/>
                </a:solidFill>
              </a:rPr>
              <a:t>Transaction</a:t>
            </a:r>
          </a:p>
          <a:p>
            <a:r>
              <a:rPr lang="en-US" sz="1400" dirty="0">
                <a:solidFill>
                  <a:schemeClr val="bg1"/>
                </a:solidFill>
              </a:rPr>
              <a:t>Network message</a:t>
            </a:r>
          </a:p>
          <a:p>
            <a:r>
              <a:rPr lang="en-US" sz="1400" dirty="0">
                <a:solidFill>
                  <a:schemeClr val="bg1"/>
                </a:solidFill>
              </a:rPr>
              <a:t>Fault</a:t>
            </a:r>
          </a:p>
          <a:p>
            <a:r>
              <a:rPr lang="en-US" sz="1400" dirty="0">
                <a:solidFill>
                  <a:schemeClr val="bg1"/>
                </a:solidFill>
              </a:rPr>
              <a:t>…</a:t>
            </a:r>
          </a:p>
        </p:txBody>
      </p:sp>
      <p:sp>
        <p:nvSpPr>
          <p:cNvPr id="10" name="Title 1">
            <a:extLst>
              <a:ext uri="{FF2B5EF4-FFF2-40B4-BE49-F238E27FC236}">
                <a16:creationId xmlns:a16="http://schemas.microsoft.com/office/drawing/2014/main" id="{404277A3-562E-B147-AFCF-F5DB862E55BA}"/>
              </a:ext>
            </a:extLst>
          </p:cNvPr>
          <p:cNvSpPr txBox="1">
            <a:spLocks/>
          </p:cNvSpPr>
          <p:nvPr/>
        </p:nvSpPr>
        <p:spPr>
          <a:xfrm>
            <a:off x="6457858" y="562767"/>
            <a:ext cx="3240658" cy="61541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pPr algn="ctr"/>
            <a:r>
              <a:rPr lang="en-US" sz="2000" b="1" dirty="0">
                <a:solidFill>
                  <a:srgbClr val="FFFF00"/>
                </a:solidFill>
              </a:rPr>
              <a:t>User Generated (Web &amp; Mobile)</a:t>
            </a:r>
          </a:p>
        </p:txBody>
      </p:sp>
      <p:pic>
        <p:nvPicPr>
          <p:cNvPr id="11" name="Picture 10" descr="like">
            <a:extLst>
              <a:ext uri="{FF2B5EF4-FFF2-40B4-BE49-F238E27FC236}">
                <a16:creationId xmlns:a16="http://schemas.microsoft.com/office/drawing/2014/main" id="{13A323DF-0827-F24E-88E9-2EBBDBF471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33258" y="1387168"/>
            <a:ext cx="533400" cy="324114"/>
          </a:xfrm>
          <a:prstGeom prst="rect">
            <a:avLst/>
          </a:prstGeom>
        </p:spPr>
      </p:pic>
      <p:pic>
        <p:nvPicPr>
          <p:cNvPr id="12" name="Picture 11">
            <a:extLst>
              <a:ext uri="{FF2B5EF4-FFF2-40B4-BE49-F238E27FC236}">
                <a16:creationId xmlns:a16="http://schemas.microsoft.com/office/drawing/2014/main" id="{515925B6-D839-704D-8C6D-89E4234DF5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33194" y="1247314"/>
            <a:ext cx="508000" cy="505473"/>
          </a:xfrm>
          <a:prstGeom prst="rect">
            <a:avLst/>
          </a:prstGeom>
        </p:spPr>
      </p:pic>
      <p:pic>
        <p:nvPicPr>
          <p:cNvPr id="13" name="Picture 12" descr="tweet.png">
            <a:extLst>
              <a:ext uri="{FF2B5EF4-FFF2-40B4-BE49-F238E27FC236}">
                <a16:creationId xmlns:a16="http://schemas.microsoft.com/office/drawing/2014/main" id="{B50B6BAB-AB3C-814A-8B1C-7E8A0A3B2411}"/>
              </a:ext>
            </a:extLst>
          </p:cNvPr>
          <p:cNvPicPr>
            <a:picLocks noChangeAspect="1"/>
          </p:cNvPicPr>
          <p:nvPr/>
        </p:nvPicPr>
        <p:blipFill>
          <a:blip r:embed="rId5"/>
          <a:stretch>
            <a:fillRect/>
          </a:stretch>
        </p:blipFill>
        <p:spPr>
          <a:xfrm>
            <a:off x="8038667" y="1387168"/>
            <a:ext cx="368300" cy="292100"/>
          </a:xfrm>
          <a:prstGeom prst="rect">
            <a:avLst/>
          </a:prstGeom>
        </p:spPr>
      </p:pic>
      <p:pic>
        <p:nvPicPr>
          <p:cNvPr id="14" name="Picture 13">
            <a:extLst>
              <a:ext uri="{FF2B5EF4-FFF2-40B4-BE49-F238E27FC236}">
                <a16:creationId xmlns:a16="http://schemas.microsoft.com/office/drawing/2014/main" id="{230902CD-16E9-0D4F-9C3C-20B631A6595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01295" y="1251432"/>
            <a:ext cx="508000" cy="508000"/>
          </a:xfrm>
          <a:prstGeom prst="rect">
            <a:avLst/>
          </a:prstGeom>
        </p:spPr>
      </p:pic>
      <p:sp>
        <p:nvSpPr>
          <p:cNvPr id="15" name="TextBox 14">
            <a:extLst>
              <a:ext uri="{FF2B5EF4-FFF2-40B4-BE49-F238E27FC236}">
                <a16:creationId xmlns:a16="http://schemas.microsoft.com/office/drawing/2014/main" id="{3132B139-5FB2-F24A-81AE-D3C054A9185B}"/>
              </a:ext>
            </a:extLst>
          </p:cNvPr>
          <p:cNvSpPr txBox="1"/>
          <p:nvPr/>
        </p:nvSpPr>
        <p:spPr>
          <a:xfrm>
            <a:off x="9175103" y="1505432"/>
            <a:ext cx="421838" cy="830997"/>
          </a:xfrm>
          <a:prstGeom prst="rect">
            <a:avLst/>
          </a:prstGeom>
          <a:noFill/>
        </p:spPr>
        <p:txBody>
          <a:bodyPr wrap="square" rtlCol="0">
            <a:spAutoFit/>
          </a:bodyPr>
          <a:lstStyle/>
          <a:p>
            <a:r>
              <a:rPr lang="en-US" dirty="0">
                <a:solidFill>
                  <a:schemeClr val="bg1"/>
                </a:solidFill>
              </a:rPr>
              <a:t>…..</a:t>
            </a:r>
          </a:p>
        </p:txBody>
      </p:sp>
      <p:pic>
        <p:nvPicPr>
          <p:cNvPr id="16" name="Picture 15">
            <a:extLst>
              <a:ext uri="{FF2B5EF4-FFF2-40B4-BE49-F238E27FC236}">
                <a16:creationId xmlns:a16="http://schemas.microsoft.com/office/drawing/2014/main" id="{9C95C5CC-2066-2547-9DC9-4FBE67F5657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7161974" y="1942779"/>
            <a:ext cx="503932" cy="1255538"/>
          </a:xfrm>
          <a:prstGeom prst="rect">
            <a:avLst/>
          </a:prstGeom>
        </p:spPr>
      </p:pic>
      <p:pic>
        <p:nvPicPr>
          <p:cNvPr id="17" name="Picture 16" descr="5203824-busy-teenage-girl-text-messaging.jpg">
            <a:extLst>
              <a:ext uri="{FF2B5EF4-FFF2-40B4-BE49-F238E27FC236}">
                <a16:creationId xmlns:a16="http://schemas.microsoft.com/office/drawing/2014/main" id="{6F378551-22C6-4D4E-AFC2-F0A32E00CE3F}"/>
              </a:ext>
            </a:extLst>
          </p:cNvPr>
          <p:cNvPicPr>
            <a:picLocks noChangeAspect="1"/>
          </p:cNvPicPr>
          <p:nvPr/>
        </p:nvPicPr>
        <p:blipFill>
          <a:blip r:embed="rId8"/>
          <a:stretch>
            <a:fillRect/>
          </a:stretch>
        </p:blipFill>
        <p:spPr>
          <a:xfrm>
            <a:off x="8000566" y="1884443"/>
            <a:ext cx="812800" cy="1219200"/>
          </a:xfrm>
          <a:prstGeom prst="rect">
            <a:avLst/>
          </a:prstGeom>
        </p:spPr>
      </p:pic>
      <p:sp>
        <p:nvSpPr>
          <p:cNvPr id="18" name="Title 1">
            <a:extLst>
              <a:ext uri="{FF2B5EF4-FFF2-40B4-BE49-F238E27FC236}">
                <a16:creationId xmlns:a16="http://schemas.microsoft.com/office/drawing/2014/main" id="{248A9AF5-7621-564A-BEBD-3BA98B98755E}"/>
              </a:ext>
            </a:extLst>
          </p:cNvPr>
          <p:cNvSpPr txBox="1">
            <a:spLocks/>
          </p:cNvSpPr>
          <p:nvPr/>
        </p:nvSpPr>
        <p:spPr>
          <a:xfrm>
            <a:off x="2511508" y="3467885"/>
            <a:ext cx="3240659" cy="477569"/>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pPr algn="ctr"/>
            <a:r>
              <a:rPr lang="en-US" sz="2000" b="1" dirty="0">
                <a:solidFill>
                  <a:srgbClr val="FFFF00"/>
                </a:solidFill>
              </a:rPr>
              <a:t>Internet of Things / </a:t>
            </a:r>
            <a:r>
              <a:rPr lang="en-US" sz="2000" b="1" dirty="0" err="1">
                <a:solidFill>
                  <a:srgbClr val="FFFF00"/>
                </a:solidFill>
              </a:rPr>
              <a:t>M2M</a:t>
            </a:r>
            <a:endParaRPr lang="en-US" sz="2000" b="1" dirty="0">
              <a:solidFill>
                <a:srgbClr val="FFFF00"/>
              </a:solidFill>
            </a:endParaRPr>
          </a:p>
        </p:txBody>
      </p:sp>
      <p:pic>
        <p:nvPicPr>
          <p:cNvPr id="19" name="Picture 3">
            <a:extLst>
              <a:ext uri="{FF2B5EF4-FFF2-40B4-BE49-F238E27FC236}">
                <a16:creationId xmlns:a16="http://schemas.microsoft.com/office/drawing/2014/main" id="{983E6999-28C1-654D-A03F-98E1DE69937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4107" y="4087348"/>
            <a:ext cx="1991807" cy="18466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0" name="Title 1">
            <a:extLst>
              <a:ext uri="{FF2B5EF4-FFF2-40B4-BE49-F238E27FC236}">
                <a16:creationId xmlns:a16="http://schemas.microsoft.com/office/drawing/2014/main" id="{4641040E-EFD2-B84C-892D-D3F5EAE987D8}"/>
              </a:ext>
            </a:extLst>
          </p:cNvPr>
          <p:cNvSpPr txBox="1">
            <a:spLocks/>
          </p:cNvSpPr>
          <p:nvPr/>
        </p:nvSpPr>
        <p:spPr>
          <a:xfrm>
            <a:off x="6470821" y="3468877"/>
            <a:ext cx="3227695" cy="477569"/>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pPr algn="ctr"/>
            <a:r>
              <a:rPr lang="en-US" sz="2000" b="1" dirty="0">
                <a:solidFill>
                  <a:srgbClr val="FFFF00"/>
                </a:solidFill>
              </a:rPr>
              <a:t>Health/Scientific Computing</a:t>
            </a:r>
          </a:p>
        </p:txBody>
      </p:sp>
      <p:pic>
        <p:nvPicPr>
          <p:cNvPr id="21" name="Picture 20" descr="costofsequencing.gif">
            <a:extLst>
              <a:ext uri="{FF2B5EF4-FFF2-40B4-BE49-F238E27FC236}">
                <a16:creationId xmlns:a16="http://schemas.microsoft.com/office/drawing/2014/main" id="{230086FA-46E3-1C47-9CF1-52559835EB82}"/>
              </a:ext>
            </a:extLst>
          </p:cNvPr>
          <p:cNvPicPr>
            <a:picLocks noChangeAspect="1"/>
          </p:cNvPicPr>
          <p:nvPr/>
        </p:nvPicPr>
        <p:blipFill>
          <a:blip r:embed="rId10"/>
          <a:stretch>
            <a:fillRect/>
          </a:stretch>
        </p:blipFill>
        <p:spPr>
          <a:xfrm>
            <a:off x="7046495" y="4092290"/>
            <a:ext cx="2154605" cy="1875373"/>
          </a:xfrm>
          <a:prstGeom prst="rect">
            <a:avLst/>
          </a:prstGeom>
        </p:spPr>
      </p:pic>
      <p:sp>
        <p:nvSpPr>
          <p:cNvPr id="22" name="Title 1">
            <a:extLst>
              <a:ext uri="{FF2B5EF4-FFF2-40B4-BE49-F238E27FC236}">
                <a16:creationId xmlns:a16="http://schemas.microsoft.com/office/drawing/2014/main" id="{F43A4366-2897-BA43-AF11-45D0647360A8}"/>
              </a:ext>
            </a:extLst>
          </p:cNvPr>
          <p:cNvSpPr txBox="1">
            <a:spLocks/>
          </p:cNvSpPr>
          <p:nvPr/>
        </p:nvSpPr>
        <p:spPr>
          <a:xfrm>
            <a:off x="2511509" y="328863"/>
            <a:ext cx="3240658" cy="615414"/>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lang="en-US" sz="36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pPr algn="ctr"/>
            <a:r>
              <a:rPr lang="en-US" sz="2000" b="1" dirty="0">
                <a:solidFill>
                  <a:srgbClr val="FFFF00"/>
                </a:solidFill>
              </a:rPr>
              <a:t>It’s All Happening On-line</a:t>
            </a:r>
          </a:p>
        </p:txBody>
      </p:sp>
      <p:sp>
        <p:nvSpPr>
          <p:cNvPr id="23" name="TextBox 22">
            <a:extLst>
              <a:ext uri="{FF2B5EF4-FFF2-40B4-BE49-F238E27FC236}">
                <a16:creationId xmlns:a16="http://schemas.microsoft.com/office/drawing/2014/main" id="{87B0D03C-036C-8F41-BE12-E66D1B1F8CFB}"/>
              </a:ext>
            </a:extLst>
          </p:cNvPr>
          <p:cNvSpPr txBox="1"/>
          <p:nvPr/>
        </p:nvSpPr>
        <p:spPr>
          <a:xfrm>
            <a:off x="3737804" y="6186296"/>
            <a:ext cx="5117491" cy="369332"/>
          </a:xfrm>
          <a:prstGeom prst="rect">
            <a:avLst/>
          </a:prstGeom>
          <a:noFill/>
        </p:spPr>
        <p:txBody>
          <a:bodyPr wrap="none" rtlCol="0">
            <a:spAutoFit/>
          </a:bodyPr>
          <a:lstStyle/>
          <a:p>
            <a:r>
              <a:rPr lang="en-US" dirty="0"/>
              <a:t>Ref: John Canny, “Introduction to Data Science”</a:t>
            </a:r>
          </a:p>
        </p:txBody>
      </p:sp>
    </p:spTree>
    <p:extLst>
      <p:ext uri="{BB962C8B-B14F-4D97-AF65-F5344CB8AC3E}">
        <p14:creationId xmlns:p14="http://schemas.microsoft.com/office/powerpoint/2010/main" val="2490790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7804-096B-9747-9070-F6C7B7EB9254}"/>
              </a:ext>
            </a:extLst>
          </p:cNvPr>
          <p:cNvSpPr>
            <a:spLocks noGrp="1"/>
          </p:cNvSpPr>
          <p:nvPr>
            <p:ph type="title"/>
          </p:nvPr>
        </p:nvSpPr>
        <p:spPr>
          <a:xfrm>
            <a:off x="1069848" y="484631"/>
            <a:ext cx="10058400" cy="4846125"/>
          </a:xfrm>
        </p:spPr>
        <p:txBody>
          <a:bodyPr/>
          <a:lstStyle/>
          <a:p>
            <a:r>
              <a:rPr lang="en-US" dirty="0"/>
              <a:t>What is possible with Bigger data?</a:t>
            </a:r>
          </a:p>
        </p:txBody>
      </p:sp>
    </p:spTree>
    <p:extLst>
      <p:ext uri="{BB962C8B-B14F-4D97-AF65-F5344CB8AC3E}">
        <p14:creationId xmlns:p14="http://schemas.microsoft.com/office/powerpoint/2010/main" val="633853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{07C2D29F-CFFE-A64D-A19D-9C34CBB4B6D9}tf10001070</Template>
  <TotalTime>1798</TotalTime>
  <Words>2377</Words>
  <Application>Microsoft Macintosh PowerPoint</Application>
  <PresentationFormat>Widescreen</PresentationFormat>
  <Paragraphs>354</Paragraphs>
  <Slides>54</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54</vt:i4>
      </vt:variant>
    </vt:vector>
  </HeadingPairs>
  <TitlesOfParts>
    <vt:vector size="65" baseType="lpstr">
      <vt:lpstr>ＭＳ Ｐゴシック</vt:lpstr>
      <vt:lpstr>Arial</vt:lpstr>
      <vt:lpstr>Calibri</vt:lpstr>
      <vt:lpstr>Courier New</vt:lpstr>
      <vt:lpstr>Franklin Gothic Book</vt:lpstr>
      <vt:lpstr>JasmineUPC</vt:lpstr>
      <vt:lpstr>Rockwell</vt:lpstr>
      <vt:lpstr>Rockwell Condensed</vt:lpstr>
      <vt:lpstr>Rockwell Extra Bold</vt:lpstr>
      <vt:lpstr>Wingdings</vt:lpstr>
      <vt:lpstr>Wood Type</vt:lpstr>
      <vt:lpstr>Data Science: Introduction</vt:lpstr>
      <vt:lpstr>PowerPoint Presentation</vt:lpstr>
      <vt:lpstr>“uh, Houston, we’ve had a problem”</vt:lpstr>
      <vt:lpstr>Data Processing:</vt:lpstr>
      <vt:lpstr>What… I just hear about it recently </vt:lpstr>
      <vt:lpstr>Data Analysis Has Been Around for a While</vt:lpstr>
      <vt:lpstr>LinkedIn's Fastest-Growing Jobs Today Are In Data Science And Machine Learning</vt:lpstr>
      <vt:lpstr>PowerPoint Presentation</vt:lpstr>
      <vt:lpstr>What is possible with Bigger data?</vt:lpstr>
      <vt:lpstr>PowerPoint Presentation</vt:lpstr>
      <vt:lpstr>Facebook Disaster Maps</vt:lpstr>
      <vt:lpstr>Datasets</vt:lpstr>
      <vt:lpstr> Data scientist is not your salvation?</vt:lpstr>
      <vt:lpstr>People makes mistake and A data scientist is people…</vt:lpstr>
      <vt:lpstr>PowerPoint Presentation</vt:lpstr>
      <vt:lpstr>PowerPoint Presentation</vt:lpstr>
      <vt:lpstr>Number of monthly active Facebook users</vt:lpstr>
      <vt:lpstr>Data Science: The NOW</vt:lpstr>
      <vt:lpstr>What is driving Data Science?</vt:lpstr>
      <vt:lpstr>Data Scientist’s Practice</vt:lpstr>
      <vt:lpstr>PowerPoint Presentation</vt:lpstr>
      <vt:lpstr>Chaining Tools for Data Science</vt:lpstr>
      <vt:lpstr>Powerful Hardware</vt:lpstr>
      <vt:lpstr>What is driving Data Science?</vt:lpstr>
      <vt:lpstr>1998 – sponsored search</vt:lpstr>
      <vt:lpstr>Sponsored search</vt:lpstr>
      <vt:lpstr>Sponsored search</vt:lpstr>
      <vt:lpstr>Data science in insurance</vt:lpstr>
      <vt:lpstr>Example: Health insurance</vt:lpstr>
      <vt:lpstr>Data sources: Health insurance</vt:lpstr>
      <vt:lpstr>General approach – insurance claim</vt:lpstr>
      <vt:lpstr>Text Mining Considerations</vt:lpstr>
      <vt:lpstr>Score Claim with new Text Data</vt:lpstr>
      <vt:lpstr>Two weeks later, new claim added</vt:lpstr>
      <vt:lpstr>Learning Data Science Process by Example</vt:lpstr>
      <vt:lpstr>The data analytics checklist (Useful questions)</vt:lpstr>
      <vt:lpstr>Tools</vt:lpstr>
      <vt:lpstr>PowerPoint Presentation</vt:lpstr>
      <vt:lpstr>Data preprocessing</vt:lpstr>
      <vt:lpstr>Check The data</vt:lpstr>
      <vt:lpstr>Plot the data</vt:lpstr>
      <vt:lpstr>Data Science: The Future</vt:lpstr>
      <vt:lpstr>Edge Computing ad edge analytics</vt:lpstr>
      <vt:lpstr>PowerPoint Presentation</vt:lpstr>
      <vt:lpstr>PowerPoint Presentation</vt:lpstr>
      <vt:lpstr>PowerPoint Presentation</vt:lpstr>
      <vt:lpstr>Intelligent Apps and Analytics</vt:lpstr>
      <vt:lpstr>PowerPoint Presentation</vt:lpstr>
      <vt:lpstr>PowerPoint Presentation</vt:lpstr>
      <vt:lpstr>PowerPoint Presentation</vt:lpstr>
      <vt:lpstr>Security: Data Privacy</vt:lpstr>
      <vt:lpstr>Padawan-level data scientists</vt:lpstr>
      <vt:lpstr>Keywords</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Trends of Time series Analysis &amp; Data Science</dc:title>
  <dc:creator>Microsoft Office User</dc:creator>
  <cp:lastModifiedBy>Microsoft Office User</cp:lastModifiedBy>
  <cp:revision>151</cp:revision>
  <cp:lastPrinted>2018-07-11T02:44:44Z</cp:lastPrinted>
  <dcterms:created xsi:type="dcterms:W3CDTF">2018-07-08T09:50:34Z</dcterms:created>
  <dcterms:modified xsi:type="dcterms:W3CDTF">2018-11-10T04:04:16Z</dcterms:modified>
</cp:coreProperties>
</file>